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21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colors1.xml" ContentType="application/vnd.openxmlformats-officedocument.drawingml.diagramColors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73" r:id="rId4"/>
    <p:sldId id="289" r:id="rId5"/>
    <p:sldId id="290" r:id="rId6"/>
    <p:sldId id="277" r:id="rId7"/>
    <p:sldId id="263" r:id="rId8"/>
    <p:sldId id="265" r:id="rId9"/>
    <p:sldId id="283" r:id="rId10"/>
    <p:sldId id="285" r:id="rId11"/>
    <p:sldId id="286" r:id="rId12"/>
    <p:sldId id="287" r:id="rId13"/>
    <p:sldId id="288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9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1F18B5-48BC-408F-B5FD-DE7C0659F96B}">
  <a:tblStyle styleId="{E81F18B5-48BC-408F-B5FD-DE7C0659F9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231D6-2694-4071-96FC-CD52A4FB0D0B}" type="doc">
      <dgm:prSet loTypeId="urn:microsoft.com/office/officeart/2005/8/layout/bList2#1" loCatId="list" qsTypeId="urn:microsoft.com/office/officeart/2005/8/quickstyle/simple1" qsCatId="simple" csTypeId="urn:microsoft.com/office/officeart/2005/8/colors/accent1_2" csCatId="accent1" phldr="1"/>
      <dgm:spPr/>
    </dgm:pt>
    <dgm:pt modelId="{BF968CF5-6D15-4E04-9159-005A510BE4DD}">
      <dgm:prSet phldrT="[Text]"/>
      <dgm:spPr/>
      <dgm:t>
        <a:bodyPr/>
        <a:lstStyle/>
        <a:p>
          <a:r>
            <a:rPr lang="id-ID" dirty="0" smtClean="0"/>
            <a:t>TEORI CHARLES DARWIN</a:t>
          </a:r>
          <a:endParaRPr lang="id-ID" dirty="0"/>
        </a:p>
      </dgm:t>
    </dgm:pt>
    <dgm:pt modelId="{8A4D7383-D466-4B9E-9402-7F7361CCA916}" type="parTrans" cxnId="{BAFAE8D4-39F4-477C-8F86-B8B9A6764FBA}">
      <dgm:prSet/>
      <dgm:spPr/>
      <dgm:t>
        <a:bodyPr/>
        <a:lstStyle/>
        <a:p>
          <a:endParaRPr lang="id-ID"/>
        </a:p>
      </dgm:t>
    </dgm:pt>
    <dgm:pt modelId="{B7564BBE-F270-4165-8866-81B8C45D5D06}" type="sibTrans" cxnId="{BAFAE8D4-39F4-477C-8F86-B8B9A6764FBA}">
      <dgm:prSet/>
      <dgm:spPr/>
      <dgm:t>
        <a:bodyPr/>
        <a:lstStyle/>
        <a:p>
          <a:endParaRPr lang="id-ID"/>
        </a:p>
      </dgm:t>
    </dgm:pt>
    <dgm:pt modelId="{4ADC0B88-5A44-4F76-8F2A-49516717F8E2}">
      <dgm:prSet phldrT="[Text]"/>
      <dgm:spPr/>
      <dgm:t>
        <a:bodyPr/>
        <a:lstStyle/>
        <a:p>
          <a:r>
            <a:rPr lang="id-ID" dirty="0" smtClean="0"/>
            <a:t>TEORI BERDASARKAN AL-QURAN (Nabi Adam as)</a:t>
          </a:r>
          <a:endParaRPr lang="id-ID" dirty="0"/>
        </a:p>
      </dgm:t>
    </dgm:pt>
    <dgm:pt modelId="{46C5DCF5-FEB5-4467-A2C5-D0A3663A42EE}" type="parTrans" cxnId="{98456A18-B4A2-4EF2-8984-D76F1A669CF2}">
      <dgm:prSet/>
      <dgm:spPr/>
      <dgm:t>
        <a:bodyPr/>
        <a:lstStyle/>
        <a:p>
          <a:endParaRPr lang="id-ID"/>
        </a:p>
      </dgm:t>
    </dgm:pt>
    <dgm:pt modelId="{06632181-1F6C-45E6-8EA2-3B0469F0280A}" type="sibTrans" cxnId="{98456A18-B4A2-4EF2-8984-D76F1A669CF2}">
      <dgm:prSet/>
      <dgm:spPr/>
      <dgm:t>
        <a:bodyPr/>
        <a:lstStyle/>
        <a:p>
          <a:endParaRPr lang="id-ID"/>
        </a:p>
      </dgm:t>
    </dgm:pt>
    <dgm:pt modelId="{5E9E3B6D-82D0-4D4E-AEF0-52F092F2EF45}" type="pres">
      <dgm:prSet presAssocID="{EB2231D6-2694-4071-96FC-CD52A4FB0D0B}" presName="diagram" presStyleCnt="0">
        <dgm:presLayoutVars>
          <dgm:dir/>
          <dgm:animLvl val="lvl"/>
          <dgm:resizeHandles val="exact"/>
        </dgm:presLayoutVars>
      </dgm:prSet>
      <dgm:spPr/>
    </dgm:pt>
    <dgm:pt modelId="{5C8F4BD5-4778-4547-AE2A-A6B3A2518F05}" type="pres">
      <dgm:prSet presAssocID="{BF968CF5-6D15-4E04-9159-005A510BE4DD}" presName="compNode" presStyleCnt="0"/>
      <dgm:spPr/>
    </dgm:pt>
    <dgm:pt modelId="{0DFBA9AC-367F-4F3D-B28F-7381FAC5BE23}" type="pres">
      <dgm:prSet presAssocID="{BF968CF5-6D15-4E04-9159-005A510BE4DD}" presName="childRect" presStyleLbl="bgAcc1" presStyleIdx="0" presStyleCnt="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0F0108D3-0CA7-420F-9838-A0CF183927A8}" type="pres">
      <dgm:prSet presAssocID="{BF968CF5-6D15-4E04-9159-005A510BE4DD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280B229-C7BB-4C7E-BA57-ED5843D5B62B}" type="pres">
      <dgm:prSet presAssocID="{BF968CF5-6D15-4E04-9159-005A510BE4DD}" presName="parentRect" presStyleLbl="alignNode1" presStyleIdx="0" presStyleCnt="2"/>
      <dgm:spPr/>
      <dgm:t>
        <a:bodyPr/>
        <a:lstStyle/>
        <a:p>
          <a:endParaRPr lang="id-ID"/>
        </a:p>
      </dgm:t>
    </dgm:pt>
    <dgm:pt modelId="{39CD6113-28E0-40EF-AF2A-91A863BA60A8}" type="pres">
      <dgm:prSet presAssocID="{BF968CF5-6D15-4E04-9159-005A510BE4DD}" presName="adorn" presStyleLbl="fgAccFollowNode1" presStyleIdx="0" presStyleCnt="2"/>
      <dgm:spPr/>
    </dgm:pt>
    <dgm:pt modelId="{549C5EEA-6862-4DB2-AC36-DDEBA19FE104}" type="pres">
      <dgm:prSet presAssocID="{B7564BBE-F270-4165-8866-81B8C45D5D06}" presName="sibTrans" presStyleLbl="sibTrans2D1" presStyleIdx="0" presStyleCnt="0"/>
      <dgm:spPr/>
      <dgm:t>
        <a:bodyPr/>
        <a:lstStyle/>
        <a:p>
          <a:endParaRPr lang="id-ID"/>
        </a:p>
      </dgm:t>
    </dgm:pt>
    <dgm:pt modelId="{FE07B270-18B2-4D2E-950E-6B0B7CD5F260}" type="pres">
      <dgm:prSet presAssocID="{4ADC0B88-5A44-4F76-8F2A-49516717F8E2}" presName="compNode" presStyleCnt="0"/>
      <dgm:spPr/>
    </dgm:pt>
    <dgm:pt modelId="{A792D768-3357-4D7D-B020-C8818002AF28}" type="pres">
      <dgm:prSet presAssocID="{4ADC0B88-5A44-4F76-8F2A-49516717F8E2}" presName="childRect" presStyleLbl="bgAcc1" presStyleIdx="1" presStyleCnt="2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A5E0F997-3F77-4607-8AC5-695E7F1B048B}" type="pres">
      <dgm:prSet presAssocID="{4ADC0B88-5A44-4F76-8F2A-49516717F8E2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id-ID"/>
        </a:p>
      </dgm:t>
    </dgm:pt>
    <dgm:pt modelId="{89606B75-2F97-45A7-9A99-63900408C4E9}" type="pres">
      <dgm:prSet presAssocID="{4ADC0B88-5A44-4F76-8F2A-49516717F8E2}" presName="parentRect" presStyleLbl="alignNode1" presStyleIdx="1" presStyleCnt="2"/>
      <dgm:spPr/>
      <dgm:t>
        <a:bodyPr/>
        <a:lstStyle/>
        <a:p>
          <a:endParaRPr lang="id-ID"/>
        </a:p>
      </dgm:t>
    </dgm:pt>
    <dgm:pt modelId="{81ACD2F6-0AAB-49E5-8436-196CFFA08A19}" type="pres">
      <dgm:prSet presAssocID="{4ADC0B88-5A44-4F76-8F2A-49516717F8E2}" presName="adorn" presStyleLbl="fgAccFollowNode1" presStyleIdx="1" presStyleCnt="2"/>
      <dgm:spPr/>
    </dgm:pt>
  </dgm:ptLst>
  <dgm:cxnLst>
    <dgm:cxn modelId="{917A8756-4159-4623-AE1B-620D356E6E8E}" type="presOf" srcId="{B7564BBE-F270-4165-8866-81B8C45D5D06}" destId="{549C5EEA-6862-4DB2-AC36-DDEBA19FE104}" srcOrd="0" destOrd="0" presId="urn:microsoft.com/office/officeart/2005/8/layout/bList2#1"/>
    <dgm:cxn modelId="{21753B06-13FE-4871-9E40-D7F5F6300B79}" type="presOf" srcId="{4ADC0B88-5A44-4F76-8F2A-49516717F8E2}" destId="{A5E0F997-3F77-4607-8AC5-695E7F1B048B}" srcOrd="0" destOrd="0" presId="urn:microsoft.com/office/officeart/2005/8/layout/bList2#1"/>
    <dgm:cxn modelId="{6743B042-0A11-40AA-8ED7-547CB3CB3573}" type="presOf" srcId="{BF968CF5-6D15-4E04-9159-005A510BE4DD}" destId="{8280B229-C7BB-4C7E-BA57-ED5843D5B62B}" srcOrd="1" destOrd="0" presId="urn:microsoft.com/office/officeart/2005/8/layout/bList2#1"/>
    <dgm:cxn modelId="{74EF8304-91D8-4760-8EAA-8357864D4D60}" type="presOf" srcId="{BF968CF5-6D15-4E04-9159-005A510BE4DD}" destId="{0F0108D3-0CA7-420F-9838-A0CF183927A8}" srcOrd="0" destOrd="0" presId="urn:microsoft.com/office/officeart/2005/8/layout/bList2#1"/>
    <dgm:cxn modelId="{0DB00987-CE3A-4B07-945E-36A68E18C492}" type="presOf" srcId="{4ADC0B88-5A44-4F76-8F2A-49516717F8E2}" destId="{89606B75-2F97-45A7-9A99-63900408C4E9}" srcOrd="1" destOrd="0" presId="urn:microsoft.com/office/officeart/2005/8/layout/bList2#1"/>
    <dgm:cxn modelId="{98456A18-B4A2-4EF2-8984-D76F1A669CF2}" srcId="{EB2231D6-2694-4071-96FC-CD52A4FB0D0B}" destId="{4ADC0B88-5A44-4F76-8F2A-49516717F8E2}" srcOrd="1" destOrd="0" parTransId="{46C5DCF5-FEB5-4467-A2C5-D0A3663A42EE}" sibTransId="{06632181-1F6C-45E6-8EA2-3B0469F0280A}"/>
    <dgm:cxn modelId="{BAFAE8D4-39F4-477C-8F86-B8B9A6764FBA}" srcId="{EB2231D6-2694-4071-96FC-CD52A4FB0D0B}" destId="{BF968CF5-6D15-4E04-9159-005A510BE4DD}" srcOrd="0" destOrd="0" parTransId="{8A4D7383-D466-4B9E-9402-7F7361CCA916}" sibTransId="{B7564BBE-F270-4165-8866-81B8C45D5D06}"/>
    <dgm:cxn modelId="{5FB00CF5-F22D-49C7-A808-5F49C2D9F657}" type="presOf" srcId="{EB2231D6-2694-4071-96FC-CD52A4FB0D0B}" destId="{5E9E3B6D-82D0-4D4E-AEF0-52F092F2EF45}" srcOrd="0" destOrd="0" presId="urn:microsoft.com/office/officeart/2005/8/layout/bList2#1"/>
    <dgm:cxn modelId="{19690CA9-B7F0-4887-A720-E9535B5310E9}" type="presParOf" srcId="{5E9E3B6D-82D0-4D4E-AEF0-52F092F2EF45}" destId="{5C8F4BD5-4778-4547-AE2A-A6B3A2518F05}" srcOrd="0" destOrd="0" presId="urn:microsoft.com/office/officeart/2005/8/layout/bList2#1"/>
    <dgm:cxn modelId="{40F05053-7CB2-4D17-8DA0-8908F6C1EDF5}" type="presParOf" srcId="{5C8F4BD5-4778-4547-AE2A-A6B3A2518F05}" destId="{0DFBA9AC-367F-4F3D-B28F-7381FAC5BE23}" srcOrd="0" destOrd="0" presId="urn:microsoft.com/office/officeart/2005/8/layout/bList2#1"/>
    <dgm:cxn modelId="{33DD2290-2E23-4721-9D99-CE44386A1B83}" type="presParOf" srcId="{5C8F4BD5-4778-4547-AE2A-A6B3A2518F05}" destId="{0F0108D3-0CA7-420F-9838-A0CF183927A8}" srcOrd="1" destOrd="0" presId="urn:microsoft.com/office/officeart/2005/8/layout/bList2#1"/>
    <dgm:cxn modelId="{E7551BBC-56A8-4D03-9765-6890F52726EB}" type="presParOf" srcId="{5C8F4BD5-4778-4547-AE2A-A6B3A2518F05}" destId="{8280B229-C7BB-4C7E-BA57-ED5843D5B62B}" srcOrd="2" destOrd="0" presId="urn:microsoft.com/office/officeart/2005/8/layout/bList2#1"/>
    <dgm:cxn modelId="{9D6DF053-29CC-4AF7-B4E7-60DA0CAD8590}" type="presParOf" srcId="{5C8F4BD5-4778-4547-AE2A-A6B3A2518F05}" destId="{39CD6113-28E0-40EF-AF2A-91A863BA60A8}" srcOrd="3" destOrd="0" presId="urn:microsoft.com/office/officeart/2005/8/layout/bList2#1"/>
    <dgm:cxn modelId="{3FAB80D1-BC8A-4C40-8B4F-7453CE36B25C}" type="presParOf" srcId="{5E9E3B6D-82D0-4D4E-AEF0-52F092F2EF45}" destId="{549C5EEA-6862-4DB2-AC36-DDEBA19FE104}" srcOrd="1" destOrd="0" presId="urn:microsoft.com/office/officeart/2005/8/layout/bList2#1"/>
    <dgm:cxn modelId="{A20F1F71-2BA0-484E-A061-F1A0DB992BCB}" type="presParOf" srcId="{5E9E3B6D-82D0-4D4E-AEF0-52F092F2EF45}" destId="{FE07B270-18B2-4D2E-950E-6B0B7CD5F260}" srcOrd="2" destOrd="0" presId="urn:microsoft.com/office/officeart/2005/8/layout/bList2#1"/>
    <dgm:cxn modelId="{69A49113-5673-40C1-9825-87138FC4E806}" type="presParOf" srcId="{FE07B270-18B2-4D2E-950E-6B0B7CD5F260}" destId="{A792D768-3357-4D7D-B020-C8818002AF28}" srcOrd="0" destOrd="0" presId="urn:microsoft.com/office/officeart/2005/8/layout/bList2#1"/>
    <dgm:cxn modelId="{6995D299-C0DE-49DD-B5E1-FB4612A475C5}" type="presParOf" srcId="{FE07B270-18B2-4D2E-950E-6B0B7CD5F260}" destId="{A5E0F997-3F77-4607-8AC5-695E7F1B048B}" srcOrd="1" destOrd="0" presId="urn:microsoft.com/office/officeart/2005/8/layout/bList2#1"/>
    <dgm:cxn modelId="{60C62F85-8BC1-4C93-A98D-407D239AE0C8}" type="presParOf" srcId="{FE07B270-18B2-4D2E-950E-6B0B7CD5F260}" destId="{89606B75-2F97-45A7-9A99-63900408C4E9}" srcOrd="2" destOrd="0" presId="urn:microsoft.com/office/officeart/2005/8/layout/bList2#1"/>
    <dgm:cxn modelId="{6D2FAC81-A341-4213-A360-CEE3C12BE832}" type="presParOf" srcId="{FE07B270-18B2-4D2E-950E-6B0B7CD5F260}" destId="{81ACD2F6-0AAB-49E5-8436-196CFFA08A19}" srcOrd="3" destOrd="0" presId="urn:microsoft.com/office/officeart/2005/8/layout/b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BA9AC-367F-4F3D-B28F-7381FAC5BE23}">
      <dsp:nvSpPr>
        <dsp:cNvPr id="0" name=""/>
        <dsp:cNvSpPr/>
      </dsp:nvSpPr>
      <dsp:spPr>
        <a:xfrm>
          <a:off x="2502" y="112114"/>
          <a:ext cx="2705020" cy="2019240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0B229-C7BB-4C7E-BA57-ED5843D5B62B}">
      <dsp:nvSpPr>
        <dsp:cNvPr id="0" name=""/>
        <dsp:cNvSpPr/>
      </dsp:nvSpPr>
      <dsp:spPr>
        <a:xfrm>
          <a:off x="2502" y="2131354"/>
          <a:ext cx="2705020" cy="868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TEORI CHARLES DARWIN</a:t>
          </a:r>
          <a:endParaRPr lang="id-ID" sz="1600" kern="1200" dirty="0"/>
        </a:p>
      </dsp:txBody>
      <dsp:txXfrm>
        <a:off x="2502" y="2131354"/>
        <a:ext cx="1904943" cy="868273"/>
      </dsp:txXfrm>
    </dsp:sp>
    <dsp:sp modelId="{39CD6113-28E0-40EF-AF2A-91A863BA60A8}">
      <dsp:nvSpPr>
        <dsp:cNvPr id="0" name=""/>
        <dsp:cNvSpPr/>
      </dsp:nvSpPr>
      <dsp:spPr>
        <a:xfrm>
          <a:off x="1983966" y="2269271"/>
          <a:ext cx="946757" cy="94675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92D768-3357-4D7D-B020-C8818002AF28}">
      <dsp:nvSpPr>
        <dsp:cNvPr id="0" name=""/>
        <dsp:cNvSpPr/>
      </dsp:nvSpPr>
      <dsp:spPr>
        <a:xfrm>
          <a:off x="3165276" y="112114"/>
          <a:ext cx="2705020" cy="2019240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606B75-2F97-45A7-9A99-63900408C4E9}">
      <dsp:nvSpPr>
        <dsp:cNvPr id="0" name=""/>
        <dsp:cNvSpPr/>
      </dsp:nvSpPr>
      <dsp:spPr>
        <a:xfrm>
          <a:off x="3165276" y="2131354"/>
          <a:ext cx="2705020" cy="868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0" rIns="2032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d-ID" sz="1600" kern="1200" dirty="0" smtClean="0"/>
            <a:t>TEORI BERDASARKAN AL-QURAN (Nabi Adam as)</a:t>
          </a:r>
          <a:endParaRPr lang="id-ID" sz="1600" kern="1200" dirty="0"/>
        </a:p>
      </dsp:txBody>
      <dsp:txXfrm>
        <a:off x="3165276" y="2131354"/>
        <a:ext cx="1904943" cy="868273"/>
      </dsp:txXfrm>
    </dsp:sp>
    <dsp:sp modelId="{81ACD2F6-0AAB-49E5-8436-196CFFA08A19}">
      <dsp:nvSpPr>
        <dsp:cNvPr id="0" name=""/>
        <dsp:cNvSpPr/>
      </dsp:nvSpPr>
      <dsp:spPr>
        <a:xfrm>
          <a:off x="5146740" y="2269271"/>
          <a:ext cx="946757" cy="94675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#1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6997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13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34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05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264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78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03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838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47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73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6464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" y="-11"/>
            <a:ext cx="2429759" cy="1609289"/>
            <a:chOff x="608719" y="-11"/>
            <a:chExt cx="2429759" cy="1609289"/>
          </a:xfrm>
        </p:grpSpPr>
        <p:sp>
          <p:nvSpPr>
            <p:cNvPr id="11" name="Google Shape;11;p2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25" name="Google Shape;25;p2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2"/>
          <p:cNvGrpSpPr/>
          <p:nvPr/>
        </p:nvGrpSpPr>
        <p:grpSpPr>
          <a:xfrm flipH="1">
            <a:off x="-7" y="3860093"/>
            <a:ext cx="2429755" cy="1286712"/>
            <a:chOff x="6714243" y="3860093"/>
            <a:chExt cx="2429755" cy="1286712"/>
          </a:xfrm>
        </p:grpSpPr>
        <p:sp>
          <p:nvSpPr>
            <p:cNvPr id="80" name="Google Shape;80;p2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EA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A4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52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3"/>
          <p:cNvSpPr txBox="1">
            <a:spLocks noGrp="1"/>
          </p:cNvSpPr>
          <p:nvPr>
            <p:ph type="subTitle" idx="1"/>
          </p:nvPr>
        </p:nvSpPr>
        <p:spPr>
          <a:xfrm>
            <a:off x="685800" y="2687652"/>
            <a:ext cx="4252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95" name="Google Shape;95;p3"/>
          <p:cNvGrpSpPr/>
          <p:nvPr/>
        </p:nvGrpSpPr>
        <p:grpSpPr>
          <a:xfrm>
            <a:off x="4894945" y="-11"/>
            <a:ext cx="4252453" cy="5146816"/>
            <a:chOff x="4894945" y="-11"/>
            <a:chExt cx="4252453" cy="5146816"/>
          </a:xfrm>
        </p:grpSpPr>
        <p:sp>
          <p:nvSpPr>
            <p:cNvPr id="96" name="Google Shape;96;p3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53869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109812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6109812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717668" y="1286669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717668" y="1930025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717668" y="2573381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325495" y="2252602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2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6717668" y="3216737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325495" y="2895958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933352" y="1930025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51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933352" y="2573381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8539542" y="16088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6109812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>
                <a:alpha val="2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6109812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6717668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325495" y="1930025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6717668" y="2252602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325495" y="2573381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9CB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"/>
          <p:cNvGrpSpPr/>
          <p:nvPr/>
        </p:nvGrpSpPr>
        <p:grpSpPr>
          <a:xfrm>
            <a:off x="4894945" y="-11"/>
            <a:ext cx="4251603" cy="5146816"/>
            <a:chOff x="4894945" y="-11"/>
            <a:chExt cx="4251603" cy="5146816"/>
          </a:xfrm>
        </p:grpSpPr>
        <p:sp>
          <p:nvSpPr>
            <p:cNvPr id="249" name="Google Shape;249;p6"/>
            <p:cNvSpPr/>
            <p:nvPr/>
          </p:nvSpPr>
          <p:spPr>
            <a:xfrm>
              <a:off x="6108962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6716818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7324645" y="353931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7324645" y="4182670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99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7932502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5386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7932502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371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932502" y="3216737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8538692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108962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716818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7324645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932502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85386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4894945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6108962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50277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9990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7324645" y="3216737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6716818" y="353931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6716818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9990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7932502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7932502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20037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7932502" y="2895958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7932492" y="3538418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610896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6716818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6716818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732464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85386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853869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5502772" y="643313"/>
              <a:ext cx="3643776" cy="3860168"/>
            </a:xfrm>
            <a:custGeom>
              <a:avLst/>
              <a:gdLst/>
              <a:ahLst/>
              <a:cxnLst/>
              <a:rect l="l" t="t" r="r" b="b"/>
              <a:pathLst>
                <a:path w="122449" h="120217" extrusionOk="0">
                  <a:moveTo>
                    <a:pt x="1" y="1"/>
                  </a:moveTo>
                  <a:lnTo>
                    <a:pt x="1" y="120216"/>
                  </a:lnTo>
                  <a:lnTo>
                    <a:pt x="122449" y="6010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7324658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7324658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6716831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6716831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7324658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10047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7324658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-6" y="-11"/>
            <a:ext cx="2429759" cy="1609289"/>
            <a:chOff x="608719" y="-11"/>
            <a:chExt cx="2429759" cy="1609289"/>
          </a:xfrm>
        </p:grpSpPr>
        <p:sp>
          <p:nvSpPr>
            <p:cNvPr id="287" name="Google Shape;287;p6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6"/>
          <p:cNvSpPr txBox="1">
            <a:spLocks noGrp="1"/>
          </p:cNvSpPr>
          <p:nvPr>
            <p:ph type="title"/>
          </p:nvPr>
        </p:nvSpPr>
        <p:spPr>
          <a:xfrm>
            <a:off x="742725" y="1652750"/>
            <a:ext cx="38922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6"/>
          <p:cNvSpPr txBox="1">
            <a:spLocks noGrp="1"/>
          </p:cNvSpPr>
          <p:nvPr>
            <p:ph type="body" idx="1"/>
          </p:nvPr>
        </p:nvSpPr>
        <p:spPr>
          <a:xfrm>
            <a:off x="742725" y="2227229"/>
            <a:ext cx="3892200" cy="22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◂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◂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1" name="Google Shape;30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02" name="Google Shape;302;p6"/>
          <p:cNvSpPr/>
          <p:nvPr/>
        </p:nvSpPr>
        <p:spPr>
          <a:xfrm>
            <a:off x="8538692" y="4825993"/>
            <a:ext cx="607856" cy="320811"/>
          </a:xfrm>
          <a:custGeom>
            <a:avLst/>
            <a:gdLst/>
            <a:ahLst/>
            <a:cxnLst/>
            <a:rect l="l" t="t" r="r" b="b"/>
            <a:pathLst>
              <a:path w="20427" h="9991" extrusionOk="0">
                <a:moveTo>
                  <a:pt x="0" y="1"/>
                </a:moveTo>
                <a:lnTo>
                  <a:pt x="0" y="9991"/>
                </a:lnTo>
                <a:lnTo>
                  <a:pt x="20427" y="9991"/>
                </a:lnTo>
                <a:lnTo>
                  <a:pt x="0" y="1"/>
                </a:lnTo>
                <a:close/>
              </a:path>
            </a:pathLst>
          </a:cu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7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305" name="Google Shape;305;p7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7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329" name="Google Shape;329;p7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9"/>
          <p:cNvGrpSpPr/>
          <p:nvPr/>
        </p:nvGrpSpPr>
        <p:grpSpPr>
          <a:xfrm rot="10800000" flipH="1">
            <a:off x="900" y="3856775"/>
            <a:ext cx="9143992" cy="1286721"/>
            <a:chOff x="900" y="0"/>
            <a:chExt cx="9143992" cy="1286721"/>
          </a:xfrm>
        </p:grpSpPr>
        <p:sp>
          <p:nvSpPr>
            <p:cNvPr id="390" name="Google Shape;390;p9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9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39" name="Google Shape;43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11"/>
          <p:cNvGrpSpPr/>
          <p:nvPr/>
        </p:nvGrpSpPr>
        <p:grpSpPr>
          <a:xfrm>
            <a:off x="6714243" y="3860093"/>
            <a:ext cx="2429755" cy="1286712"/>
            <a:chOff x="6714243" y="3860093"/>
            <a:chExt cx="2429755" cy="1286712"/>
          </a:xfrm>
        </p:grpSpPr>
        <p:sp>
          <p:nvSpPr>
            <p:cNvPr id="497" name="Google Shape;497;p11"/>
            <p:cNvSpPr/>
            <p:nvPr/>
          </p:nvSpPr>
          <p:spPr>
            <a:xfrm>
              <a:off x="7929952" y="386009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8536142" y="4182670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9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7322095" y="4825993"/>
              <a:ext cx="607886" cy="320811"/>
            </a:xfrm>
            <a:custGeom>
              <a:avLst/>
              <a:gdLst/>
              <a:ahLst/>
              <a:cxnLst/>
              <a:rect l="l" t="t" r="r" b="b"/>
              <a:pathLst>
                <a:path w="20428" h="9991" extrusionOk="0">
                  <a:moveTo>
                    <a:pt x="1" y="1"/>
                  </a:moveTo>
                  <a:lnTo>
                    <a:pt x="1" y="9991"/>
                  </a:lnTo>
                  <a:lnTo>
                    <a:pt x="20427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7929952" y="4503448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371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8536142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0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7322095" y="3860093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8536142" y="386009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7929952" y="4182670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1" y="0"/>
                  </a:moveTo>
                  <a:lnTo>
                    <a:pt x="0" y="9990"/>
                  </a:lnTo>
                  <a:lnTo>
                    <a:pt x="20371" y="2003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7322095" y="4503448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20427" y="0"/>
                  </a:moveTo>
                  <a:lnTo>
                    <a:pt x="1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7929952" y="4825993"/>
              <a:ext cx="606220" cy="320811"/>
            </a:xfrm>
            <a:custGeom>
              <a:avLst/>
              <a:gdLst/>
              <a:ahLst/>
              <a:cxnLst/>
              <a:rect l="l" t="t" r="r" b="b"/>
              <a:pathLst>
                <a:path w="20372" h="9991" extrusionOk="0">
                  <a:moveTo>
                    <a:pt x="20371" y="1"/>
                  </a:moveTo>
                  <a:lnTo>
                    <a:pt x="0" y="9991"/>
                  </a:lnTo>
                  <a:lnTo>
                    <a:pt x="20371" y="9991"/>
                  </a:lnTo>
                  <a:lnTo>
                    <a:pt x="2037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536142" y="4503448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20427" y="0"/>
                  </a:moveTo>
                  <a:lnTo>
                    <a:pt x="0" y="10046"/>
                  </a:lnTo>
                  <a:lnTo>
                    <a:pt x="20427" y="2003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6714243" y="4825993"/>
              <a:ext cx="607856" cy="320811"/>
            </a:xfrm>
            <a:custGeom>
              <a:avLst/>
              <a:gdLst/>
              <a:ahLst/>
              <a:cxnLst/>
              <a:rect l="l" t="t" r="r" b="b"/>
              <a:pathLst>
                <a:path w="20427" h="9991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9991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11"/>
          <p:cNvGrpSpPr/>
          <p:nvPr/>
        </p:nvGrpSpPr>
        <p:grpSpPr>
          <a:xfrm>
            <a:off x="892" y="-11"/>
            <a:ext cx="3037586" cy="2252645"/>
            <a:chOff x="892" y="-11"/>
            <a:chExt cx="3037586" cy="2252645"/>
          </a:xfrm>
        </p:grpSpPr>
        <p:sp>
          <p:nvSpPr>
            <p:cNvPr id="510" name="Google Shape;510;p11"/>
            <p:cNvSpPr/>
            <p:nvPr/>
          </p:nvSpPr>
          <p:spPr>
            <a:xfrm>
              <a:off x="892" y="643313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608719" y="322534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608719" y="965890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822766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1214909" y="1286669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1822766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892" y="-11"/>
              <a:ext cx="607856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608719" y="-11"/>
              <a:ext cx="606220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1214909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1822766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2430592" y="-11"/>
              <a:ext cx="607886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892" y="322534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608719" y="643313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892" y="965890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608719" y="1286669"/>
              <a:ext cx="606220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892" y="1609246"/>
              <a:ext cx="607856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1214909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1214909" y="965890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1214909" y="1609246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6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2430592" y="322534"/>
              <a:ext cx="607886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892" y="-11"/>
              <a:ext cx="607856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608719" y="-11"/>
              <a:ext cx="606220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1214909" y="-11"/>
              <a:ext cx="607886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ottom pattern">
  <p:cSld name="BLANK_2_1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13"/>
          <p:cNvGrpSpPr/>
          <p:nvPr/>
        </p:nvGrpSpPr>
        <p:grpSpPr>
          <a:xfrm rot="10800000" flipH="1">
            <a:off x="900" y="3856775"/>
            <a:ext cx="9143992" cy="1286721"/>
            <a:chOff x="900" y="0"/>
            <a:chExt cx="9143992" cy="1286721"/>
          </a:xfrm>
        </p:grpSpPr>
        <p:sp>
          <p:nvSpPr>
            <p:cNvPr id="574" name="Google Shape;574;p13"/>
            <p:cNvSpPr/>
            <p:nvPr/>
          </p:nvSpPr>
          <p:spPr>
            <a:xfrm>
              <a:off x="4878953" y="643320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5488830" y="32254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536629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670697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878953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5488830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6097065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670697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7316850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4878953" y="3225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5488830" y="64332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7926751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8536629" y="321640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6097065" y="32254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670696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487895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5488830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6097065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8534993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7926757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7925909" y="32164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flipH="1">
              <a:off x="7316858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00" y="643324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100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610793" y="322545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3658671" y="863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372" y="99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1828968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4266922" y="32164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1" y="1"/>
                  </a:moveTo>
                  <a:lnTo>
                    <a:pt x="1" y="20037"/>
                  </a:lnTo>
                  <a:lnTo>
                    <a:pt x="20427" y="100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4646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0" y="0"/>
              <a:ext cx="609899" cy="643356"/>
            </a:xfrm>
            <a:custGeom>
              <a:avLst/>
              <a:gdLst/>
              <a:ahLst/>
              <a:cxnLst/>
              <a:rect l="l" t="t" r="r" b="b"/>
              <a:pathLst>
                <a:path w="20427" h="20036" extrusionOk="0">
                  <a:moveTo>
                    <a:pt x="0" y="0"/>
                  </a:moveTo>
                  <a:lnTo>
                    <a:pt x="0" y="20036"/>
                  </a:lnTo>
                  <a:lnTo>
                    <a:pt x="20427" y="10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10793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1" y="0"/>
                  </a:moveTo>
                  <a:lnTo>
                    <a:pt x="1" y="1004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1219044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182896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2438861" y="0"/>
              <a:ext cx="609929" cy="643356"/>
            </a:xfrm>
            <a:custGeom>
              <a:avLst/>
              <a:gdLst/>
              <a:ahLst/>
              <a:cxnLst/>
              <a:rect l="l" t="t" r="r" b="b"/>
              <a:pathLst>
                <a:path w="20428" h="20036" extrusionOk="0">
                  <a:moveTo>
                    <a:pt x="1" y="0"/>
                  </a:moveTo>
                  <a:lnTo>
                    <a:pt x="1" y="20036"/>
                  </a:lnTo>
                  <a:lnTo>
                    <a:pt x="20427" y="100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900" y="3225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610793" y="643324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3048778" y="863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20427" y="1"/>
                  </a:moveTo>
                  <a:lnTo>
                    <a:pt x="0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3658671" y="321642"/>
              <a:ext cx="608257" cy="643388"/>
            </a:xfrm>
            <a:custGeom>
              <a:avLst/>
              <a:gdLst/>
              <a:ahLst/>
              <a:cxnLst/>
              <a:rect l="l" t="t" r="r" b="b"/>
              <a:pathLst>
                <a:path w="20372" h="20037" extrusionOk="0">
                  <a:moveTo>
                    <a:pt x="20372" y="1"/>
                  </a:moveTo>
                  <a:lnTo>
                    <a:pt x="1" y="10047"/>
                  </a:lnTo>
                  <a:lnTo>
                    <a:pt x="20372" y="20037"/>
                  </a:lnTo>
                  <a:lnTo>
                    <a:pt x="2037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1219044" y="322545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4266922" y="863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A4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900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610793" y="0"/>
              <a:ext cx="608257" cy="643356"/>
            </a:xfrm>
            <a:custGeom>
              <a:avLst/>
              <a:gdLst/>
              <a:ahLst/>
              <a:cxnLst/>
              <a:rect l="l" t="t" r="r" b="b"/>
              <a:pathLst>
                <a:path w="20372" h="20036" extrusionOk="0">
                  <a:moveTo>
                    <a:pt x="20372" y="0"/>
                  </a:moveTo>
                  <a:lnTo>
                    <a:pt x="1" y="10046"/>
                  </a:lnTo>
                  <a:lnTo>
                    <a:pt x="20372" y="20036"/>
                  </a:lnTo>
                  <a:lnTo>
                    <a:pt x="20372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1219044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E806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4266958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3657035" y="0"/>
              <a:ext cx="609899" cy="322577"/>
            </a:xfrm>
            <a:custGeom>
              <a:avLst/>
              <a:gdLst/>
              <a:ahLst/>
              <a:cxnLst/>
              <a:rect l="l" t="t" r="r" b="b"/>
              <a:pathLst>
                <a:path w="20427" h="10046" extrusionOk="0">
                  <a:moveTo>
                    <a:pt x="0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3048784" y="0"/>
              <a:ext cx="608257" cy="322577"/>
            </a:xfrm>
            <a:custGeom>
              <a:avLst/>
              <a:gdLst/>
              <a:ahLst/>
              <a:cxnLst/>
              <a:rect l="l" t="t" r="r" b="b"/>
              <a:pathLst>
                <a:path w="20372" h="10046" extrusionOk="0">
                  <a:moveTo>
                    <a:pt x="0" y="0"/>
                  </a:moveTo>
                  <a:lnTo>
                    <a:pt x="0" y="10046"/>
                  </a:lnTo>
                  <a:lnTo>
                    <a:pt x="20371" y="0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2438861" y="0"/>
              <a:ext cx="609929" cy="322577"/>
            </a:xfrm>
            <a:custGeom>
              <a:avLst/>
              <a:gdLst/>
              <a:ahLst/>
              <a:cxnLst/>
              <a:rect l="l" t="t" r="r" b="b"/>
              <a:pathLst>
                <a:path w="20428" h="10046" extrusionOk="0">
                  <a:moveTo>
                    <a:pt x="1" y="0"/>
                  </a:moveTo>
                  <a:lnTo>
                    <a:pt x="20427" y="10046"/>
                  </a:lnTo>
                  <a:lnTo>
                    <a:pt x="20427" y="0"/>
                  </a:ln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3047936" y="321645"/>
              <a:ext cx="609899" cy="643388"/>
            </a:xfrm>
            <a:custGeom>
              <a:avLst/>
              <a:gdLst/>
              <a:ahLst/>
              <a:cxnLst/>
              <a:rect l="l" t="t" r="r" b="b"/>
              <a:pathLst>
                <a:path w="20427" h="20037" extrusionOk="0">
                  <a:moveTo>
                    <a:pt x="0" y="1"/>
                  </a:moveTo>
                  <a:lnTo>
                    <a:pt x="0" y="20037"/>
                  </a:lnTo>
                  <a:lnTo>
                    <a:pt x="20427" y="99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800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 flipH="1">
              <a:off x="3658935" y="643332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 flipH="1">
              <a:off x="1219312" y="643329"/>
              <a:ext cx="609929" cy="643388"/>
            </a:xfrm>
            <a:custGeom>
              <a:avLst/>
              <a:gdLst/>
              <a:ahLst/>
              <a:cxnLst/>
              <a:rect l="l" t="t" r="r" b="b"/>
              <a:pathLst>
                <a:path w="20428" h="20037" extrusionOk="0">
                  <a:moveTo>
                    <a:pt x="20427" y="1"/>
                  </a:moveTo>
                  <a:lnTo>
                    <a:pt x="1" y="9991"/>
                  </a:lnTo>
                  <a:lnTo>
                    <a:pt x="20427" y="20037"/>
                  </a:lnTo>
                  <a:lnTo>
                    <a:pt x="204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Bab I Konsep Ketuhanan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B07B9-1DD6-41B8-8CD7-D791EC996D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"/>
              <a:buNone/>
              <a:defRPr sz="2400" b="1">
                <a:solidFill>
                  <a:srgbClr val="22222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Montserrat ExtraBold"/>
              <a:buNone/>
              <a:defRPr sz="2400">
                <a:solidFill>
                  <a:srgbClr val="22222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20025" y="1613274"/>
            <a:ext cx="6455700" cy="29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2200"/>
              <a:buFont typeface="Montserrat Light"/>
              <a:buChar char="◂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●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○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Montserrat Light"/>
              <a:buChar char="■"/>
              <a:defRPr sz="22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7" r:id="rId6"/>
    <p:sldLayoutId id="2147483659" r:id="rId7"/>
    <p:sldLayoutId id="214748366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4646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4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>HAKEKAT MANUSIA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4"/>
          <p:cNvSpPr txBox="1">
            <a:spLocks noGrp="1"/>
          </p:cNvSpPr>
          <p:nvPr>
            <p:ph type="title" idx="4294967295"/>
          </p:nvPr>
        </p:nvSpPr>
        <p:spPr>
          <a:xfrm>
            <a:off x="28353" y="1995686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 smtClean="0">
                <a:solidFill>
                  <a:srgbClr val="FFFFFF"/>
                </a:solidFill>
              </a:rPr>
              <a:t>KESIMPULAN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715" name="Google Shape;715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3" name="videoplayback (1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568" y="384506"/>
            <a:ext cx="7848872" cy="4414991"/>
          </a:xfrm>
          <a:prstGeom prst="rect">
            <a:avLst/>
          </a:prstGeom>
        </p:spPr>
      </p:pic>
      <p:grpSp>
        <p:nvGrpSpPr>
          <p:cNvPr id="9" name="Google Shape;671;p20"/>
          <p:cNvGrpSpPr/>
          <p:nvPr/>
        </p:nvGrpSpPr>
        <p:grpSpPr>
          <a:xfrm>
            <a:off x="7845351" y="66434"/>
            <a:ext cx="1156359" cy="1440160"/>
            <a:chOff x="6654650" y="3665275"/>
            <a:chExt cx="409100" cy="409125"/>
          </a:xfrm>
        </p:grpSpPr>
        <p:sp>
          <p:nvSpPr>
            <p:cNvPr id="10" name="Google Shape;67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679;p20"/>
          <p:cNvSpPr/>
          <p:nvPr/>
        </p:nvSpPr>
        <p:spPr>
          <a:xfrm rot="2466753">
            <a:off x="539076" y="4608747"/>
            <a:ext cx="382214" cy="3609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79;p20"/>
          <p:cNvSpPr/>
          <p:nvPr/>
        </p:nvSpPr>
        <p:spPr>
          <a:xfrm rot="2466753">
            <a:off x="1100773" y="4523899"/>
            <a:ext cx="628909" cy="5582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79;p20"/>
          <p:cNvSpPr/>
          <p:nvPr/>
        </p:nvSpPr>
        <p:spPr>
          <a:xfrm rot="2466753">
            <a:off x="627515" y="4005515"/>
            <a:ext cx="447786" cy="42756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679;p20"/>
          <p:cNvSpPr/>
          <p:nvPr/>
        </p:nvSpPr>
        <p:spPr>
          <a:xfrm rot="2466753">
            <a:off x="1234938" y="4125593"/>
            <a:ext cx="260337" cy="32354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679;p20"/>
          <p:cNvSpPr/>
          <p:nvPr/>
        </p:nvSpPr>
        <p:spPr>
          <a:xfrm rot="2466753">
            <a:off x="29511" y="4106815"/>
            <a:ext cx="628909" cy="55829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2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3" descr="D:\عصام الد ين العباد\Gambar\slide add\Thumbs_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4832" y="-3584"/>
            <a:ext cx="1219200" cy="96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-32" y="-18"/>
            <a:ext cx="4076704" cy="750099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40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1. </a:t>
            </a:r>
            <a:r>
              <a:rPr lang="en-US" sz="40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Konsep</a:t>
            </a:r>
            <a:r>
              <a:rPr lang="en-US" sz="40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40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Manusia</a:t>
            </a:r>
            <a:endParaRPr lang="en-US" sz="4000" dirty="0" smtClean="0">
              <a:latin typeface="Calibri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3643306" y="964395"/>
            <a:ext cx="2428892" cy="589364"/>
          </a:xfrm>
          <a:prstGeom prst="plaque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36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Manusia</a:t>
            </a:r>
            <a:endParaRPr lang="en-US" sz="3600" dirty="0" smtClean="0">
              <a:latin typeface="Calibri" pitchFamily="34" charset="0"/>
              <a:ea typeface="Times New Roman" pitchFamily="18" charset="0"/>
              <a:cs typeface="Arial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rot="10800000" flipV="1">
            <a:off x="2285984" y="1500180"/>
            <a:ext cx="1428760" cy="4822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00761" y="1500180"/>
            <a:ext cx="899605" cy="445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819136" y="1875229"/>
            <a:ext cx="1752600" cy="803678"/>
          </a:xfrm>
          <a:prstGeom prst="ellipse">
            <a:avLst/>
          </a:prstGeom>
          <a:solidFill>
            <a:srgbClr val="008000"/>
          </a:solidFill>
          <a:ln w="28575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3200" b="1" dirty="0" err="1" smtClean="0">
                <a:latin typeface="Garamond" pitchFamily="18" charset="0"/>
                <a:cs typeface="DecoType Naskh" pitchFamily="2" charset="-78"/>
              </a:rPr>
              <a:t>Hati</a:t>
            </a:r>
            <a:endParaRPr lang="en-US" sz="3200" b="1" dirty="0">
              <a:latin typeface="Garamond" pitchFamily="18" charset="0"/>
              <a:cs typeface="DecoType Naskh" pitchFamily="2" charset="-78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785786" y="2839642"/>
            <a:ext cx="1714512" cy="803678"/>
          </a:xfrm>
          <a:prstGeom prst="ellipse">
            <a:avLst/>
          </a:prstGeom>
          <a:solidFill>
            <a:srgbClr val="008000"/>
          </a:solidFill>
          <a:ln w="28575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3200" b="1" dirty="0" smtClean="0">
                <a:latin typeface="Garamond" pitchFamily="18" charset="0"/>
                <a:cs typeface="DecoType Naskh" pitchFamily="2" charset="-78"/>
              </a:rPr>
              <a:t>Akal</a:t>
            </a:r>
            <a:endParaRPr lang="en-US" sz="3200" b="1" dirty="0">
              <a:latin typeface="Garamond" pitchFamily="18" charset="0"/>
              <a:cs typeface="DecoType Naskh" pitchFamily="2" charset="-78"/>
            </a:endParaRPr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6643702" y="1821651"/>
            <a:ext cx="1752600" cy="850113"/>
          </a:xfrm>
          <a:prstGeom prst="ellipse">
            <a:avLst/>
          </a:prstGeom>
          <a:solidFill>
            <a:srgbClr val="008000"/>
          </a:solidFill>
          <a:ln w="28575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3200" b="1" dirty="0" smtClean="0">
                <a:latin typeface="Garamond" pitchFamily="18" charset="0"/>
                <a:cs typeface="DecoType Naskh" pitchFamily="2" charset="-78"/>
              </a:rPr>
              <a:t>Ruh</a:t>
            </a: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6643702" y="3161114"/>
            <a:ext cx="1752600" cy="850113"/>
          </a:xfrm>
          <a:prstGeom prst="ellipse">
            <a:avLst/>
          </a:prstGeom>
          <a:solidFill>
            <a:srgbClr val="008000"/>
          </a:solidFill>
          <a:ln w="28575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3200" b="1" dirty="0" smtClean="0">
                <a:latin typeface="Garamond" pitchFamily="18" charset="0"/>
                <a:cs typeface="DecoType Naskh" pitchFamily="2" charset="-78"/>
              </a:rPr>
              <a:t>Nafs</a:t>
            </a:r>
            <a:endParaRPr lang="en-US" sz="3200" b="1" dirty="0">
              <a:latin typeface="Garamond" pitchFamily="18" charset="0"/>
              <a:cs typeface="DecoType Naskh" pitchFamily="2" charset="-78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1500166" y="3643320"/>
            <a:ext cx="71438" cy="3214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328610" y="4018369"/>
            <a:ext cx="2243126" cy="803678"/>
          </a:xfrm>
          <a:prstGeom prst="ellipse">
            <a:avLst/>
          </a:prstGeom>
          <a:solidFill>
            <a:srgbClr val="008000"/>
          </a:solidFill>
          <a:ln w="28575" cap="sq">
            <a:solidFill>
              <a:srgbClr val="FFFF00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 sz="2800" b="1" dirty="0" smtClean="0">
                <a:latin typeface="Garamond" pitchFamily="18" charset="0"/>
                <a:cs typeface="DecoType Naskh" pitchFamily="2" charset="-78"/>
              </a:rPr>
              <a:t> </a:t>
            </a:r>
            <a:r>
              <a:rPr lang="en-US" sz="2400" b="1" dirty="0" err="1" smtClean="0">
                <a:latin typeface="Garamond" pitchFamily="18" charset="0"/>
                <a:cs typeface="DecoType Naskh" pitchFamily="2" charset="-78"/>
              </a:rPr>
              <a:t>Dpt</a:t>
            </a:r>
            <a:r>
              <a:rPr lang="en-US" sz="2400" b="1" dirty="0" smtClean="0">
                <a:latin typeface="Garamond" pitchFamily="18" charset="0"/>
                <a:cs typeface="DecoType Naskh" pitchFamily="2" charset="-78"/>
              </a:rPr>
              <a:t> </a:t>
            </a:r>
          </a:p>
          <a:p>
            <a:r>
              <a:rPr lang="en-US" sz="2400" b="1" dirty="0" err="1" smtClean="0">
                <a:latin typeface="Garamond" pitchFamily="18" charset="0"/>
                <a:cs typeface="DecoType Naskh" pitchFamily="2" charset="-78"/>
              </a:rPr>
              <a:t>Memahami</a:t>
            </a:r>
            <a:endParaRPr lang="en-US" sz="2400" b="1" dirty="0">
              <a:latin typeface="Garamond" pitchFamily="18" charset="0"/>
              <a:cs typeface="DecoType Naskh" pitchFamily="2" charset="-78"/>
            </a:endParaRPr>
          </a:p>
        </p:txBody>
      </p:sp>
      <p:sp>
        <p:nvSpPr>
          <p:cNvPr id="30" name="AutoShape 10"/>
          <p:cNvSpPr>
            <a:spLocks/>
          </p:cNvSpPr>
          <p:nvPr/>
        </p:nvSpPr>
        <p:spPr bwMode="auto">
          <a:xfrm flipH="1">
            <a:off x="5643570" y="2275292"/>
            <a:ext cx="1062030" cy="1314450"/>
          </a:xfrm>
          <a:prstGeom prst="rightBrace">
            <a:avLst>
              <a:gd name="adj1" fmla="val 47917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" name="AutoShape 6"/>
          <p:cNvSpPr>
            <a:spLocks/>
          </p:cNvSpPr>
          <p:nvPr/>
        </p:nvSpPr>
        <p:spPr bwMode="auto">
          <a:xfrm flipH="1">
            <a:off x="2428860" y="2303858"/>
            <a:ext cx="857250" cy="1071570"/>
          </a:xfrm>
          <a:prstGeom prst="leftBrace">
            <a:avLst>
              <a:gd name="adj1" fmla="val 33536"/>
              <a:gd name="adj2" fmla="val 54167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pPr algn="ctr" rtl="0"/>
            <a:endParaRPr lang="en-US" sz="4000">
              <a:solidFill>
                <a:srgbClr val="FFFF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3233734" y="2446735"/>
            <a:ext cx="2481274" cy="982271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cs typeface="Aparajita" pitchFamily="34" charset="0"/>
            </a:endParaRPr>
          </a:p>
          <a:p>
            <a:pPr algn="ctr"/>
            <a:r>
              <a:rPr lang="en-US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cs typeface="Aparajita" pitchFamily="34" charset="0"/>
              </a:rPr>
              <a:t>Esensi</a:t>
            </a:r>
            <a:endParaRPr lang="en-US" sz="28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cs typeface="Aparajita" pitchFamily="34" charset="0"/>
            </a:endParaRPr>
          </a:p>
          <a:p>
            <a:pPr algn="ctr"/>
            <a:endParaRPr lang="en-US" sz="2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cs typeface="Aparajita" pitchFamily="34" charset="0"/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4429124" y="3482584"/>
            <a:ext cx="214314" cy="5893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2643174" y="4125527"/>
            <a:ext cx="3657600" cy="642942"/>
          </a:xfrm>
          <a:prstGeom prst="ellipse">
            <a:avLst/>
          </a:prstGeom>
          <a:solidFill>
            <a:srgbClr val="D16C43"/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b="1" dirty="0" err="1" smtClean="0">
                <a:latin typeface="Century Gothic" pitchFamily="34" charset="0"/>
              </a:rPr>
              <a:t>Dapat</a:t>
            </a:r>
            <a:r>
              <a:rPr lang="en-US" b="1" dirty="0" smtClean="0">
                <a:latin typeface="Century Gothic" pitchFamily="34" charset="0"/>
              </a:rPr>
              <a:t> </a:t>
            </a:r>
            <a:r>
              <a:rPr lang="en-US" b="1" dirty="0" err="1" smtClean="0">
                <a:latin typeface="Century Gothic" pitchFamily="34" charset="0"/>
              </a:rPr>
              <a:t>Membedakan</a:t>
            </a:r>
            <a:endParaRPr lang="en-US" b="1" dirty="0" smtClean="0">
              <a:latin typeface="Century Gothic" pitchFamily="34" charset="0"/>
            </a:endParaRPr>
          </a:p>
          <a:p>
            <a:pPr algn="ctr"/>
            <a:r>
              <a:rPr lang="en-US" b="1" dirty="0" err="1" smtClean="0">
                <a:latin typeface="Century Gothic" pitchFamily="34" charset="0"/>
              </a:rPr>
              <a:t>Haq</a:t>
            </a:r>
            <a:r>
              <a:rPr lang="en-US" b="1" dirty="0" smtClean="0">
                <a:latin typeface="Century Gothic" pitchFamily="34" charset="0"/>
              </a:rPr>
              <a:t> &amp; </a:t>
            </a:r>
            <a:r>
              <a:rPr lang="en-US" b="1" dirty="0" err="1" smtClean="0">
                <a:latin typeface="Century Gothic" pitchFamily="34" charset="0"/>
              </a:rPr>
              <a:t>Batil</a:t>
            </a:r>
            <a:endParaRPr lang="en-US" b="1" dirty="0">
              <a:latin typeface="Century Gothic" pitchFamily="34" charset="0"/>
            </a:endParaRPr>
          </a:p>
        </p:txBody>
      </p:sp>
      <p:pic>
        <p:nvPicPr>
          <p:cNvPr id="19" name="Picture 15" descr="g naik kuda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190625" y="4339841"/>
            <a:ext cx="1190625" cy="80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5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3000"/>
                            </p:stCondLst>
                            <p:childTnLst>
                              <p:par>
                                <p:cTn id="7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0"/>
                            </p:stCondLst>
                            <p:childTnLst>
                              <p:par>
                                <p:cTn id="8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0"/>
                            </p:stCondLst>
                            <p:childTnLst>
                              <p:par>
                                <p:cTn id="86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85" decel="10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385" decel="100000"/>
                                        <p:tgtEl>
                                          <p:spTgt spid="34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91" dur="38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9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3" dur="385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6000"/>
                            </p:stCondLst>
                            <p:childTnLst>
                              <p:par>
                                <p:cTn id="96" presetID="2" presetClass="entr" presetSubtype="2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-32" y="-18"/>
            <a:ext cx="5286412" cy="535785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36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3.Adab </a:t>
            </a:r>
            <a:r>
              <a:rPr lang="en-US" sz="36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terhadap</a:t>
            </a:r>
            <a:r>
              <a:rPr lang="en-US" sz="36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diri</a:t>
            </a:r>
            <a:r>
              <a:rPr lang="en-US" sz="36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lang="en-US" sz="36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sendiri</a:t>
            </a:r>
            <a:r>
              <a:rPr lang="en-US" sz="36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 </a:t>
            </a:r>
          </a:p>
        </p:txBody>
      </p:sp>
      <p:grpSp>
        <p:nvGrpSpPr>
          <p:cNvPr id="2" name="Group 45"/>
          <p:cNvGrpSpPr/>
          <p:nvPr/>
        </p:nvGrpSpPr>
        <p:grpSpPr>
          <a:xfrm>
            <a:off x="7358114" y="0"/>
            <a:ext cx="1785886" cy="1178727"/>
            <a:chOff x="148136" y="699049"/>
            <a:chExt cx="1785950" cy="2714644"/>
          </a:xfrm>
        </p:grpSpPr>
        <p:pic>
          <p:nvPicPr>
            <p:cNvPr id="47" name="Picture 3" descr="Attas-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2458" y="758539"/>
              <a:ext cx="1371600" cy="2449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Frame 47"/>
            <p:cNvSpPr/>
            <p:nvPr/>
          </p:nvSpPr>
          <p:spPr>
            <a:xfrm>
              <a:off x="148136" y="699049"/>
              <a:ext cx="1785950" cy="2714644"/>
            </a:xfrm>
            <a:prstGeom prst="frame">
              <a:avLst/>
            </a:prstGeom>
            <a:blipFill>
              <a:blip r:embed="rId3" cstate="print"/>
              <a:tile tx="0" ty="0" sx="100000" sy="100000" flip="none" algn="tl"/>
            </a:blipFill>
            <a:scene3d>
              <a:camera prst="orthographicFront"/>
              <a:lightRig rig="threePt" dir="t"/>
            </a:scene3d>
            <a:sp3d>
              <a:bevelT prst="relaxedInset"/>
              <a:bevelB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72462" y="1875230"/>
            <a:ext cx="1000100" cy="750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7" name="Straight Arrow Connector 36"/>
          <p:cNvCxnSpPr/>
          <p:nvPr/>
        </p:nvCxnSpPr>
        <p:spPr>
          <a:xfrm rot="10800000" flipV="1">
            <a:off x="3286116" y="535767"/>
            <a:ext cx="1285884" cy="857256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" name="Group 40"/>
          <p:cNvGrpSpPr/>
          <p:nvPr/>
        </p:nvGrpSpPr>
        <p:grpSpPr>
          <a:xfrm>
            <a:off x="2071670" y="1393023"/>
            <a:ext cx="1714512" cy="613011"/>
            <a:chOff x="950933" y="5214950"/>
            <a:chExt cx="1857388" cy="743043"/>
          </a:xfrm>
        </p:grpSpPr>
        <p:sp>
          <p:nvSpPr>
            <p:cNvPr id="42" name="Rounded Rectangle 41"/>
            <p:cNvSpPr/>
            <p:nvPr/>
          </p:nvSpPr>
          <p:spPr>
            <a:xfrm>
              <a:off x="950933" y="5214950"/>
              <a:ext cx="1857388" cy="7143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17664" y="5323787"/>
              <a:ext cx="1283685" cy="6342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+mj-lt"/>
                </a:rPr>
                <a:t>Nafsu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44" name="Line 8"/>
          <p:cNvSpPr>
            <a:spLocks noChangeShapeType="1"/>
          </p:cNvSpPr>
          <p:nvPr/>
        </p:nvSpPr>
        <p:spPr bwMode="auto">
          <a:xfrm>
            <a:off x="2857488" y="1957386"/>
            <a:ext cx="0" cy="40005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n w="190500" cap="sq" cmpd="sng">
                <a:solidFill>
                  <a:schemeClr val="tx1"/>
                </a:solidFill>
                <a:bevel/>
              </a:ln>
            </a:endParaRPr>
          </a:p>
        </p:txBody>
      </p:sp>
      <p:grpSp>
        <p:nvGrpSpPr>
          <p:cNvPr id="5" name="Group 44"/>
          <p:cNvGrpSpPr/>
          <p:nvPr/>
        </p:nvGrpSpPr>
        <p:grpSpPr>
          <a:xfrm>
            <a:off x="2071670" y="2357436"/>
            <a:ext cx="1714512" cy="604848"/>
            <a:chOff x="3571868" y="4672942"/>
            <a:chExt cx="1857388" cy="773166"/>
          </a:xfrm>
        </p:grpSpPr>
        <p:sp>
          <p:nvSpPr>
            <p:cNvPr id="49" name="Rounded Rectangle 48"/>
            <p:cNvSpPr/>
            <p:nvPr/>
          </p:nvSpPr>
          <p:spPr>
            <a:xfrm>
              <a:off x="3571868" y="4672942"/>
              <a:ext cx="1857388" cy="684884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36215" y="4777286"/>
              <a:ext cx="1023196" cy="66882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latin typeface="+mj-lt"/>
                </a:rPr>
                <a:t>Akal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53" name="Left Brace 52"/>
          <p:cNvSpPr/>
          <p:nvPr/>
        </p:nvSpPr>
        <p:spPr>
          <a:xfrm>
            <a:off x="1000100" y="1714494"/>
            <a:ext cx="1071570" cy="1017992"/>
          </a:xfrm>
          <a:prstGeom prst="leftBrace">
            <a:avLst>
              <a:gd name="adj1" fmla="val 38283"/>
              <a:gd name="adj2" fmla="val 44851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70" y="1821651"/>
            <a:ext cx="928630" cy="696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5" name="Straight Arrow Connector 54"/>
          <p:cNvCxnSpPr/>
          <p:nvPr/>
        </p:nvCxnSpPr>
        <p:spPr>
          <a:xfrm rot="16200000" flipH="1">
            <a:off x="4500562" y="607205"/>
            <a:ext cx="857256" cy="714380"/>
          </a:xfrm>
          <a:prstGeom prst="straightConnector1">
            <a:avLst/>
          </a:prstGeom>
          <a:ln>
            <a:headEnd type="oval"/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" name="Group 55"/>
          <p:cNvGrpSpPr/>
          <p:nvPr/>
        </p:nvGrpSpPr>
        <p:grpSpPr>
          <a:xfrm>
            <a:off x="5286380" y="1393026"/>
            <a:ext cx="1714512" cy="649512"/>
            <a:chOff x="950933" y="5214950"/>
            <a:chExt cx="1857388" cy="787286"/>
          </a:xfrm>
        </p:grpSpPr>
        <p:sp>
          <p:nvSpPr>
            <p:cNvPr id="57" name="Rounded Rectangle 56"/>
            <p:cNvSpPr/>
            <p:nvPr/>
          </p:nvSpPr>
          <p:spPr>
            <a:xfrm>
              <a:off x="950933" y="5214950"/>
              <a:ext cx="1857388" cy="71438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08123" y="5368030"/>
              <a:ext cx="1089435" cy="63420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+mj-lt"/>
                </a:rPr>
                <a:t>Akal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59" name="Line 8"/>
          <p:cNvSpPr>
            <a:spLocks noChangeShapeType="1"/>
          </p:cNvSpPr>
          <p:nvPr/>
        </p:nvSpPr>
        <p:spPr bwMode="auto">
          <a:xfrm>
            <a:off x="6143636" y="1982387"/>
            <a:ext cx="0" cy="40005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ln w="190500" cap="sq" cmpd="sng">
                <a:solidFill>
                  <a:schemeClr val="tx1"/>
                </a:solidFill>
                <a:bevel/>
              </a:ln>
            </a:endParaRPr>
          </a:p>
        </p:txBody>
      </p:sp>
      <p:grpSp>
        <p:nvGrpSpPr>
          <p:cNvPr id="7" name="Group 59"/>
          <p:cNvGrpSpPr/>
          <p:nvPr/>
        </p:nvGrpSpPr>
        <p:grpSpPr>
          <a:xfrm>
            <a:off x="5286380" y="2357439"/>
            <a:ext cx="1714512" cy="624836"/>
            <a:chOff x="950933" y="5214950"/>
            <a:chExt cx="1857388" cy="833114"/>
          </a:xfrm>
        </p:grpSpPr>
        <p:sp>
          <p:nvSpPr>
            <p:cNvPr id="61" name="Rounded Rectangle 60"/>
            <p:cNvSpPr/>
            <p:nvPr/>
          </p:nvSpPr>
          <p:spPr>
            <a:xfrm>
              <a:off x="950933" y="5214950"/>
              <a:ext cx="1857388" cy="71438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217664" y="5350437"/>
              <a:ext cx="1283685" cy="69762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err="1" smtClean="0">
                  <a:latin typeface="+mj-lt"/>
                </a:rPr>
                <a:t>Nafsu</a:t>
              </a:r>
              <a:endParaRPr lang="en-US" sz="2800" b="1" dirty="0">
                <a:latin typeface="+mj-lt"/>
              </a:endParaRPr>
            </a:p>
          </p:txBody>
        </p:sp>
      </p:grpSp>
      <p:sp>
        <p:nvSpPr>
          <p:cNvPr id="63" name="Left Brace 62"/>
          <p:cNvSpPr/>
          <p:nvPr/>
        </p:nvSpPr>
        <p:spPr>
          <a:xfrm rot="10800000">
            <a:off x="7000892" y="1663706"/>
            <a:ext cx="1071570" cy="1068780"/>
          </a:xfrm>
          <a:prstGeom prst="leftBrace">
            <a:avLst>
              <a:gd name="adj1" fmla="val 38283"/>
              <a:gd name="adj2" fmla="val 45888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5" name="Picture 33" descr="D:\عصام الد ين العباد\Gambar\slide add\Thumbs_U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877932">
            <a:off x="7783530" y="340971"/>
            <a:ext cx="1083305" cy="1953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8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0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7" presetClass="entr" presetSubtype="1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 animBg="1"/>
      <p:bldP spid="53" grpId="0" animBg="1"/>
      <p:bldP spid="59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 descr="E:\THESIS\BUKU\30px-Sciences_de_la_terre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154963">
            <a:off x="8094685" y="-61025"/>
            <a:ext cx="728622" cy="948168"/>
          </a:xfrm>
          <a:prstGeom prst="rect">
            <a:avLst/>
          </a:prstGeom>
          <a:noFill/>
        </p:spPr>
      </p:pic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2285984" y="-18"/>
            <a:ext cx="4214842" cy="642942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en-US" sz="4000" dirty="0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2.Manusia </a:t>
            </a:r>
            <a:r>
              <a:rPr lang="en-US" sz="4000" dirty="0" err="1" smtClean="0">
                <a:latin typeface="Calibri" pitchFamily="34" charset="0"/>
                <a:ea typeface="Times New Roman" pitchFamily="18" charset="0"/>
                <a:cs typeface="Arial" pitchFamily="34" charset="0"/>
              </a:rPr>
              <a:t>Beradab</a:t>
            </a:r>
            <a:endParaRPr lang="en-US" sz="4000" dirty="0" smtClean="0">
              <a:latin typeface="Calibri" pitchFamily="34" charset="0"/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5400000">
            <a:off x="3964777" y="1107271"/>
            <a:ext cx="857256" cy="35719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/>
          </a:p>
        </p:txBody>
      </p:sp>
      <p:sp>
        <p:nvSpPr>
          <p:cNvPr id="21" name="Text Box 23"/>
          <p:cNvSpPr txBox="1">
            <a:spLocks noChangeArrowheads="1"/>
          </p:cNvSpPr>
          <p:nvPr/>
        </p:nvSpPr>
        <p:spPr bwMode="auto">
          <a:xfrm>
            <a:off x="3203588" y="1819272"/>
            <a:ext cx="2297107" cy="39528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rtl="0"/>
            <a:r>
              <a:rPr lang="en-US" sz="2400" dirty="0" smtClean="0">
                <a:solidFill>
                  <a:schemeClr val="bg1"/>
                </a:solidFill>
                <a:latin typeface="Futura XBlk BT" pitchFamily="34" charset="0"/>
                <a:cs typeface="Traditional Arabic" pitchFamily="2" charset="-78"/>
              </a:rPr>
              <a:t>Orang terpelajar</a:t>
            </a:r>
            <a:endParaRPr lang="en-US" sz="2400" dirty="0">
              <a:solidFill>
                <a:schemeClr val="bg1"/>
              </a:solidFill>
              <a:latin typeface="Futura XBlk BT" pitchFamily="34" charset="0"/>
              <a:cs typeface="Traditional Arabic" pitchFamily="2" charset="-78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3500431" y="2357436"/>
            <a:ext cx="1655763" cy="35719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rtl="0"/>
            <a:r>
              <a:rPr lang="en-US" sz="2400" dirty="0" err="1" smtClean="0">
                <a:solidFill>
                  <a:schemeClr val="bg1"/>
                </a:solidFill>
                <a:latin typeface="Futura XBlk BT" pitchFamily="34" charset="0"/>
                <a:cs typeface="Traditional Arabic" pitchFamily="2" charset="-78"/>
              </a:rPr>
              <a:t>Baik</a:t>
            </a:r>
            <a:endParaRPr lang="en-US" sz="2400" dirty="0">
              <a:solidFill>
                <a:schemeClr val="bg1"/>
              </a:solidFill>
              <a:latin typeface="Futura XBlk BT" pitchFamily="34" charset="0"/>
            </a:endParaRPr>
          </a:p>
        </p:txBody>
      </p:sp>
      <p:sp>
        <p:nvSpPr>
          <p:cNvPr id="23" name="Line 25"/>
          <p:cNvSpPr>
            <a:spLocks noChangeShapeType="1"/>
          </p:cNvSpPr>
          <p:nvPr/>
        </p:nvSpPr>
        <p:spPr bwMode="auto">
          <a:xfrm flipH="1">
            <a:off x="1000100" y="2678907"/>
            <a:ext cx="3429024" cy="696521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Line 26"/>
          <p:cNvSpPr>
            <a:spLocks noChangeShapeType="1"/>
          </p:cNvSpPr>
          <p:nvPr/>
        </p:nvSpPr>
        <p:spPr bwMode="auto">
          <a:xfrm>
            <a:off x="4473576" y="2678907"/>
            <a:ext cx="3456010" cy="696521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Text Box 28"/>
          <p:cNvSpPr txBox="1">
            <a:spLocks noChangeArrowheads="1"/>
          </p:cNvSpPr>
          <p:nvPr/>
        </p:nvSpPr>
        <p:spPr bwMode="auto">
          <a:xfrm>
            <a:off x="214283" y="3399243"/>
            <a:ext cx="1247775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0" rIns="0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sz="2000" dirty="0" err="1" smtClean="0">
                <a:solidFill>
                  <a:srgbClr val="FFFF00"/>
                </a:solidFill>
                <a:latin typeface="Arial Black" pitchFamily="34" charset="0"/>
              </a:rPr>
              <a:t>Spritual</a:t>
            </a:r>
            <a:endParaRPr lang="en-US" sz="2000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26" name="Text Box 31"/>
          <p:cNvSpPr txBox="1">
            <a:spLocks noChangeArrowheads="1"/>
          </p:cNvSpPr>
          <p:nvPr/>
        </p:nvSpPr>
        <p:spPr bwMode="auto">
          <a:xfrm>
            <a:off x="6858017" y="3396816"/>
            <a:ext cx="1247775" cy="40011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rIns="0">
            <a:spAutoFit/>
          </a:bodyPr>
          <a:lstStyle/>
          <a:p>
            <a:pPr algn="ctr" rtl="0">
              <a:spcBef>
                <a:spcPct val="50000"/>
              </a:spcBef>
            </a:pPr>
            <a:r>
              <a:rPr lang="en-US" sz="2000" dirty="0" smtClean="0">
                <a:solidFill>
                  <a:srgbClr val="FFFF00"/>
                </a:solidFill>
                <a:latin typeface="Arial Black" pitchFamily="34" charset="0"/>
              </a:rPr>
              <a:t>Material</a:t>
            </a:r>
            <a:endParaRPr lang="en-US" sz="2000" dirty="0">
              <a:solidFill>
                <a:srgbClr val="FFFF00"/>
              </a:solidFill>
              <a:latin typeface="Arial Black" pitchFamily="34" charset="0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-32" y="4000510"/>
            <a:ext cx="9144032" cy="1143008"/>
          </a:xfrm>
          <a:prstGeom prst="homePlat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 smtClean="0">
                <a:solidFill>
                  <a:srgbClr val="FFFF00"/>
                </a:solidFill>
              </a:rPr>
              <a:t>Meyadari sepenuhnya </a:t>
            </a:r>
            <a:r>
              <a:rPr lang="en-US" sz="1600" b="1" dirty="0" smtClean="0">
                <a:solidFill>
                  <a:schemeClr val="bg1"/>
                </a:solidFill>
                <a:latin typeface="Arial Black" pitchFamily="34" charset="0"/>
              </a:rPr>
              <a:t>tanggung jawab dirinya </a:t>
            </a:r>
            <a:r>
              <a:rPr lang="en-US" sz="1600" b="1" dirty="0" smtClean="0">
                <a:solidFill>
                  <a:srgbClr val="FFFF00"/>
                </a:solidFill>
              </a:rPr>
              <a:t>kepada Allah, yang memahami dan menunaikan kewajiban terhadap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rgbClr val="FFFF00"/>
                </a:solidFill>
                <a:latin typeface="Arial Black" pitchFamily="34" charset="0"/>
              </a:rPr>
              <a:t>dirinya </a:t>
            </a:r>
            <a:r>
              <a:rPr lang="en-US" sz="1600" b="1" dirty="0" smtClean="0">
                <a:solidFill>
                  <a:schemeClr val="bg1"/>
                </a:solidFill>
                <a:latin typeface="Arial Black" pitchFamily="34" charset="0"/>
              </a:rPr>
              <a:t>dan orang lain </a:t>
            </a:r>
            <a:r>
              <a:rPr lang="en-US" sz="1600" b="1" dirty="0" smtClean="0">
                <a:solidFill>
                  <a:srgbClr val="FFFF00"/>
                </a:solidFill>
              </a:rPr>
              <a:t>yang terdapat dalam masyarkat yang selalu berupaya meningkatkan setiap aspek dalam dirinya menuju kearah kesempurnaan sebagai </a:t>
            </a:r>
            <a:r>
              <a:rPr lang="en-US" sz="1600" b="1" dirty="0" err="1" smtClean="0">
                <a:solidFill>
                  <a:srgbClr val="FFFF00"/>
                </a:solidFill>
              </a:rPr>
              <a:t>manusia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dirty="0" err="1" smtClean="0">
                <a:solidFill>
                  <a:srgbClr val="FFFF00"/>
                </a:solidFill>
              </a:rPr>
              <a:t>beradab</a:t>
            </a:r>
            <a:r>
              <a:rPr lang="en-US" sz="1600" b="1" dirty="0" smtClean="0">
                <a:solidFill>
                  <a:srgbClr val="FFFF00"/>
                </a:solidFill>
              </a:rPr>
              <a:t>. </a:t>
            </a:r>
          </a:p>
          <a:p>
            <a:pPr algn="just"/>
            <a:r>
              <a:rPr lang="en-US" sz="1600" b="1" dirty="0" smtClean="0">
                <a:solidFill>
                  <a:srgbClr val="FFFF00"/>
                </a:solidFill>
              </a:rPr>
              <a:t>Al-</a:t>
            </a:r>
            <a:r>
              <a:rPr lang="en-US" sz="1600" b="1" dirty="0" err="1" smtClean="0">
                <a:solidFill>
                  <a:srgbClr val="FFFF00"/>
                </a:solidFill>
              </a:rPr>
              <a:t>Attas</a:t>
            </a:r>
            <a:r>
              <a:rPr lang="en-US" sz="1600" b="1" dirty="0" smtClean="0">
                <a:solidFill>
                  <a:srgbClr val="FFFF00"/>
                </a:solidFill>
              </a:rPr>
              <a:t>  </a:t>
            </a:r>
            <a:endParaRPr lang="en-US" sz="1600" b="1" i="1" dirty="0" smtClean="0">
              <a:solidFill>
                <a:srgbClr val="FFFF00"/>
              </a:solidFill>
              <a:ea typeface="+mj-ea"/>
              <a:cs typeface="Times New Roman" pitchFamily="18" charset="0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2357422" y="3161114"/>
            <a:ext cx="4214842" cy="6286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أ</a:t>
            </a:r>
            <a:r>
              <a:rPr kumimoji="0" lang="ar-SA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دبني ربي فأحسن تأديبي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uLnTx/>
              <a:uFillTx/>
              <a:latin typeface="+mj-lt"/>
              <a:ea typeface="+mj-ea"/>
              <a:cs typeface="Traditional Arabic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50000">
                                          <p:val>
                                            <p:strVal val="#ppt_y+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1476375" y="103778"/>
            <a:ext cx="6728124" cy="477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2500">
                <a:latin typeface="Arial Black" pitchFamily="34" charset="0"/>
                <a:cs typeface="Times New Roman" pitchFamily="18" charset="0"/>
              </a:rPr>
              <a:t>Pernahkan Anda membayangkannya?</a:t>
            </a:r>
            <a:endParaRPr lang="en-US" sz="3600">
              <a:latin typeface="Arial Black" pitchFamily="34" charset="0"/>
              <a:cs typeface="Arial" charset="0"/>
            </a:endParaRPr>
          </a:p>
        </p:txBody>
      </p:sp>
      <p:pic>
        <p:nvPicPr>
          <p:cNvPr id="7171" name="Picture 3" descr="untitled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25" y="573882"/>
            <a:ext cx="9144000" cy="410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23851" y="4694561"/>
            <a:ext cx="8586005" cy="38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900">
                <a:latin typeface="Arial Black" pitchFamily="34" charset="0"/>
                <a:cs typeface="Times New Roman" pitchFamily="18" charset="0"/>
              </a:rPr>
              <a:t>Pada waktu ukuran benda-benda angkasa ini diperbandingkan?</a:t>
            </a:r>
            <a:endParaRPr lang="en-US" sz="1900"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1833564" y="766704"/>
            <a:ext cx="263214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000">
                <a:solidFill>
                  <a:srgbClr val="333333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333333"/>
                </a:solidFill>
                <a:cs typeface="Times New Roman" pitchFamily="18" charset="0"/>
              </a:rPr>
            </a:br>
            <a:r>
              <a:rPr lang="en-US" sz="1200">
                <a:solidFill>
                  <a:srgbClr val="333333"/>
                </a:solidFill>
                <a:cs typeface="Times New Roman" pitchFamily="18" charset="0"/>
              </a:rPr>
              <a:t> </a:t>
            </a:r>
            <a:r>
              <a:rPr lang="en-US" sz="1000">
                <a:solidFill>
                  <a:srgbClr val="333333"/>
                </a:solidFill>
                <a:cs typeface="Times New Roman" pitchFamily="18" charset="0"/>
              </a:rPr>
              <a:t> </a:t>
            </a:r>
          </a:p>
          <a:p>
            <a:pPr eaLnBrk="0" hangingPunct="0"/>
            <a:r>
              <a:rPr lang="en-US" sz="1000">
                <a:solidFill>
                  <a:srgbClr val="333333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333333"/>
                </a:solidFill>
                <a:cs typeface="Times New Roman" pitchFamily="18" charset="0"/>
              </a:rPr>
            </a:br>
            <a:endParaRPr lang="en-US">
              <a:cs typeface="Arial" charset="0"/>
            </a:endParaRPr>
          </a:p>
        </p:txBody>
      </p:sp>
      <p:pic>
        <p:nvPicPr>
          <p:cNvPr id="8196" name="Picture 4" descr="untitled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1833563" y="3738563"/>
            <a:ext cx="18473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000" b="1">
                <a:solidFill>
                  <a:srgbClr val="0000FF"/>
                </a:solidFill>
                <a:cs typeface="Times New Roman" pitchFamily="18" charset="0"/>
              </a:rPr>
              <a:t/>
            </a:r>
            <a:br>
              <a:rPr lang="en-US" sz="1000" b="1">
                <a:solidFill>
                  <a:srgbClr val="0000FF"/>
                </a:solidFill>
                <a:cs typeface="Times New Roman" pitchFamily="18" charset="0"/>
              </a:rPr>
            </a:br>
            <a:r>
              <a:rPr lang="en-US" sz="1000" b="1">
                <a:solidFill>
                  <a:srgbClr val="0000FF"/>
                </a:solidFill>
                <a:cs typeface="Times New Roman" pitchFamily="18" charset="0"/>
              </a:rPr>
              <a:t/>
            </a:r>
            <a:br>
              <a:rPr lang="en-US" sz="1000" b="1">
                <a:solidFill>
                  <a:srgbClr val="0000FF"/>
                </a:solidFill>
                <a:cs typeface="Times New Roman" pitchFamily="18" charset="0"/>
              </a:rPr>
            </a:br>
            <a:endParaRPr 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1800225" y="682065"/>
            <a:ext cx="5598007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300" b="1">
                <a:solidFill>
                  <a:srgbClr val="000080"/>
                </a:solidFill>
                <a:cs typeface="Times New Roman" pitchFamily="18" charset="0"/>
              </a:rPr>
              <a:t>kita menjadi sadar betapa kecilnya bumi dan kita para penghuninya.</a:t>
            </a:r>
            <a:r>
              <a:rPr lang="en-US" sz="1000" b="1">
                <a:solidFill>
                  <a:srgbClr val="004080"/>
                </a:solidFill>
                <a:latin typeface="Verdana" pitchFamily="34" charset="0"/>
                <a:cs typeface="Times New Roman" pitchFamily="18" charset="0"/>
              </a:rPr>
              <a:t/>
            </a:r>
            <a:br>
              <a:rPr lang="en-US" sz="1000" b="1">
                <a:solidFill>
                  <a:srgbClr val="004080"/>
                </a:solidFill>
                <a:latin typeface="Verdana" pitchFamily="34" charset="0"/>
                <a:cs typeface="Times New Roman" pitchFamily="18" charset="0"/>
              </a:rPr>
            </a:br>
            <a:r>
              <a:rPr lang="en-US" sz="1000">
                <a:solidFill>
                  <a:srgbClr val="004080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004080"/>
                </a:solidFill>
                <a:cs typeface="Times New Roman" pitchFamily="18" charset="0"/>
              </a:rPr>
            </a:br>
            <a:r>
              <a:rPr lang="en-US" sz="1000">
                <a:solidFill>
                  <a:srgbClr val="004080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004080"/>
                </a:solidFill>
                <a:cs typeface="Times New Roman" pitchFamily="18" charset="0"/>
              </a:rPr>
            </a:br>
            <a:r>
              <a:rPr lang="en-US" sz="1000">
                <a:solidFill>
                  <a:srgbClr val="004080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004080"/>
                </a:solidFill>
                <a:cs typeface="Times New Roman" pitchFamily="18" charset="0"/>
              </a:rPr>
            </a:br>
            <a:endParaRPr lang="en-US">
              <a:cs typeface="Arial" charset="0"/>
            </a:endParaRPr>
          </a:p>
        </p:txBody>
      </p:sp>
      <p:pic>
        <p:nvPicPr>
          <p:cNvPr id="9220" name="Picture 4" descr="untitled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3" y="0"/>
            <a:ext cx="9144000" cy="5143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1800225" y="3801666"/>
            <a:ext cx="184731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r>
              <a:rPr lang="en-US" sz="1000">
                <a:solidFill>
                  <a:srgbClr val="660000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660000"/>
                </a:solidFill>
                <a:cs typeface="Times New Roman" pitchFamily="18" charset="0"/>
              </a:rPr>
            </a:br>
            <a:r>
              <a:rPr lang="en-US" sz="1000">
                <a:solidFill>
                  <a:srgbClr val="660000"/>
                </a:solidFill>
                <a:cs typeface="Times New Roman" pitchFamily="18" charset="0"/>
              </a:rPr>
              <a:t/>
            </a:r>
            <a:br>
              <a:rPr lang="en-US" sz="1000">
                <a:solidFill>
                  <a:srgbClr val="660000"/>
                </a:solidFill>
                <a:cs typeface="Times New Roman" pitchFamily="18" charset="0"/>
              </a:rPr>
            </a:br>
            <a:endParaRPr 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578347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id-ID"/>
          </a:p>
        </p:txBody>
      </p:sp>
      <p:pic>
        <p:nvPicPr>
          <p:cNvPr id="10243" name="Picture 3" descr="untitled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627460"/>
            <a:ext cx="8280400" cy="401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539751" y="4702670"/>
            <a:ext cx="8208963" cy="30777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r>
              <a:rPr lang="en-US" dirty="0" err="1">
                <a:latin typeface="Arial Black" pitchFamily="34" charset="0"/>
                <a:cs typeface="Times New Roman" pitchFamily="18" charset="0"/>
              </a:rPr>
              <a:t>Dalam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skala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ini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bumi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kita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tidak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kelihatan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dirty="0" err="1">
                <a:latin typeface="Arial Black" pitchFamily="34" charset="0"/>
                <a:cs typeface="Times New Roman" pitchFamily="18" charset="0"/>
              </a:rPr>
              <a:t>lagi</a:t>
            </a:r>
            <a:r>
              <a:rPr lang="en-US" dirty="0">
                <a:latin typeface="Arial Black" pitchFamily="34" charset="0"/>
                <a:cs typeface="Times New Roman" pitchFamily="18" charset="0"/>
              </a:rPr>
              <a:t> !!!</a:t>
            </a:r>
            <a:endParaRPr lang="en-US" dirty="0">
              <a:latin typeface="Arial Black" pitchFamily="34" charset="0"/>
              <a:cs typeface="Arial" charset="0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28596" y="416510"/>
            <a:ext cx="8286808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1600" dirty="0" err="1">
                <a:latin typeface="Arial Black" pitchFamily="34" charset="0"/>
                <a:cs typeface="Times New Roman" pitchFamily="18" charset="0"/>
              </a:rPr>
              <a:t>Perhatikan</a:t>
            </a:r>
            <a:r>
              <a:rPr lang="en-US" sz="1600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Arial Black" pitchFamily="34" charset="0"/>
                <a:cs typeface="Times New Roman" pitchFamily="18" charset="0"/>
              </a:rPr>
              <a:t>betapa</a:t>
            </a:r>
            <a:r>
              <a:rPr lang="en-US" sz="1600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Arial Black" pitchFamily="34" charset="0"/>
                <a:cs typeface="Times New Roman" pitchFamily="18" charset="0"/>
              </a:rPr>
              <a:t>mungil</a:t>
            </a:r>
            <a:r>
              <a:rPr lang="en-US" sz="1600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Arial Black" pitchFamily="34" charset="0"/>
                <a:cs typeface="Times New Roman" pitchFamily="18" charset="0"/>
              </a:rPr>
              <a:t>ukuran</a:t>
            </a:r>
            <a:r>
              <a:rPr lang="en-US" sz="1600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Arial Black" pitchFamily="34" charset="0"/>
                <a:cs typeface="Times New Roman" pitchFamily="18" charset="0"/>
              </a:rPr>
              <a:t>matahari</a:t>
            </a:r>
            <a:r>
              <a:rPr lang="en-US" sz="1600" dirty="0"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Black" pitchFamily="34" charset="0"/>
                <a:cs typeface="Times New Roman" pitchFamily="18" charset="0"/>
              </a:rPr>
              <a:t>kita</a:t>
            </a:r>
            <a:r>
              <a:rPr lang="en-US" sz="1600" dirty="0">
                <a:solidFill>
                  <a:schemeClr val="bg1"/>
                </a:solidFill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Black" pitchFamily="34" charset="0"/>
                <a:cs typeface="Times New Roman" pitchFamily="18" charset="0"/>
              </a:rPr>
              <a:t>dibandingkan</a:t>
            </a:r>
            <a:r>
              <a:rPr lang="en-US" sz="1600" dirty="0">
                <a:solidFill>
                  <a:schemeClr val="bg1"/>
                </a:solidFill>
                <a:latin typeface="Arial Black" pitchFamily="34" charset="0"/>
                <a:cs typeface="Times New Roman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Arial Black" pitchFamily="34" charset="0"/>
                <a:cs typeface="Times New Roman" pitchFamily="18" charset="0"/>
              </a:rPr>
              <a:t>Arcturus</a:t>
            </a:r>
            <a:r>
              <a:rPr lang="en-US" sz="1600" dirty="0">
                <a:solidFill>
                  <a:schemeClr val="bg1"/>
                </a:solidFill>
                <a:latin typeface="Arial Black" pitchFamily="34" charset="0"/>
                <a:cs typeface="Times New Roman" pitchFamily="18" charset="0"/>
              </a:rPr>
              <a:t> !</a:t>
            </a:r>
            <a:endParaRPr lang="en-US" sz="2000" dirty="0">
              <a:solidFill>
                <a:schemeClr val="bg1"/>
              </a:solidFill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1" y="1009650"/>
            <a:ext cx="3394075" cy="2696766"/>
          </a:xfrm>
        </p:spPr>
        <p:txBody>
          <a:bodyPr/>
          <a:lstStyle/>
          <a:p>
            <a:pPr eaLnBrk="1" hangingPunct="1"/>
            <a:r>
              <a:rPr lang="en-US" sz="3600" smtClean="0">
                <a:latin typeface="Arial Black" pitchFamily="34" charset="0"/>
              </a:rPr>
              <a:t>Apakah Arcturus bintang terbesar di galaksi kita ?</a:t>
            </a:r>
          </a:p>
        </p:txBody>
      </p:sp>
      <p:pic>
        <p:nvPicPr>
          <p:cNvPr id="11267" name="Picture 3" descr="untitled4"/>
          <p:cNvPicPr>
            <a:picLocks noChangeAspect="1" noChangeArrowheads="1"/>
          </p:cNvPicPr>
          <p:nvPr/>
        </p:nvPicPr>
        <p:blipFill>
          <a:blip r:embed="rId2" cstate="print"/>
          <a:srcRect l="45277"/>
          <a:stretch>
            <a:fillRect/>
          </a:stretch>
        </p:blipFill>
        <p:spPr bwMode="auto">
          <a:xfrm>
            <a:off x="4356100" y="357188"/>
            <a:ext cx="47879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172343"/>
            <a:ext cx="1847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id-ID"/>
          </a:p>
        </p:txBody>
      </p:sp>
      <p:pic>
        <p:nvPicPr>
          <p:cNvPr id="12291" name="Picture 3" descr="untitled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089" y="579835"/>
            <a:ext cx="7705725" cy="388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395289" y="4405283"/>
            <a:ext cx="86756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>
                <a:latin typeface="Arial Black" pitchFamily="34" charset="0"/>
                <a:cs typeface="Times New Roman" pitchFamily="18" charset="0"/>
              </a:rPr>
              <a:t>Dalam skala ini, matahari kita hanya sebesar debu!</a:t>
            </a:r>
            <a:endParaRPr lang="fi-FI" sz="2000">
              <a:latin typeface="Arial Black" pitchFamily="34" charset="0"/>
              <a:cs typeface="Arial" charset="0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23850" y="-55095"/>
            <a:ext cx="86756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 b="1">
                <a:latin typeface="Arial Black" pitchFamily="34" charset="0"/>
                <a:cs typeface="Times New Roman" pitchFamily="18" charset="0"/>
              </a:rPr>
              <a:t>Antares adalah bintang ke 15 yang paling terang di angkasa. Jaraknya lebih dari 1000 tahun cahaya dari bumi.</a:t>
            </a:r>
            <a:r>
              <a:rPr lang="en-US" sz="2000">
                <a:latin typeface="Arial Black" pitchFamily="34" charset="0"/>
                <a:cs typeface="Times New Roman" pitchFamily="18" charset="0"/>
              </a:rPr>
              <a:t> </a:t>
            </a:r>
            <a:endParaRPr lang="fi-FI" sz="2000">
              <a:latin typeface="Arial Black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6" grpId="0"/>
      <p:bldP spid="133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7"/>
          <p:cNvSpPr txBox="1">
            <a:spLocks noGrp="1"/>
          </p:cNvSpPr>
          <p:nvPr>
            <p:ph type="ctrTitle"/>
          </p:nvPr>
        </p:nvSpPr>
        <p:spPr>
          <a:xfrm>
            <a:off x="1003687" y="1707654"/>
            <a:ext cx="4724469" cy="1560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A400"/>
                </a:solidFill>
              </a:rPr>
              <a:t>1.</a:t>
            </a:r>
            <a:endParaRPr dirty="0">
              <a:solidFill>
                <a:srgbClr val="FFA400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smtClean="0"/>
              <a:t/>
            </a:r>
            <a:br>
              <a:rPr lang="id-ID" dirty="0" smtClean="0"/>
            </a:br>
            <a:r>
              <a:rPr lang="id-ID" dirty="0"/>
              <a:t/>
            </a:r>
            <a:br>
              <a:rPr lang="id-ID" dirty="0"/>
            </a:b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SIAPAKAH MANUSIA ITU???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Bab I Konsep Ketuhanan</a:t>
            </a:r>
            <a:endParaRPr lang="en-US"/>
          </a:p>
        </p:txBody>
      </p:sp>
      <p:pic>
        <p:nvPicPr>
          <p:cNvPr id="1026" name="Picture 2" descr="D:\perjalanan manusi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0"/>
          <p:cNvSpPr/>
          <p:nvPr/>
        </p:nvSpPr>
        <p:spPr>
          <a:xfrm>
            <a:off x="486815" y="2474726"/>
            <a:ext cx="322302" cy="30774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1" name="Google Shape;671;p20"/>
          <p:cNvGrpSpPr/>
          <p:nvPr/>
        </p:nvGrpSpPr>
        <p:grpSpPr>
          <a:xfrm>
            <a:off x="7880137" y="2351825"/>
            <a:ext cx="1028002" cy="1300045"/>
            <a:chOff x="6654650" y="3665275"/>
            <a:chExt cx="409100" cy="409125"/>
          </a:xfrm>
        </p:grpSpPr>
        <p:sp>
          <p:nvSpPr>
            <p:cNvPr id="672" name="Google Shape;672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20"/>
          <p:cNvGrpSpPr/>
          <p:nvPr/>
        </p:nvGrpSpPr>
        <p:grpSpPr>
          <a:xfrm rot="1057018">
            <a:off x="277821" y="3289881"/>
            <a:ext cx="912227" cy="912336"/>
            <a:chOff x="570875" y="4322250"/>
            <a:chExt cx="443300" cy="443325"/>
          </a:xfrm>
        </p:grpSpPr>
        <p:sp>
          <p:nvSpPr>
            <p:cNvPr id="675" name="Google Shape;675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20"/>
          <p:cNvSpPr/>
          <p:nvPr/>
        </p:nvSpPr>
        <p:spPr>
          <a:xfrm rot="2926308">
            <a:off x="8721906" y="3799256"/>
            <a:ext cx="241328" cy="23042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0"/>
          <p:cNvSpPr/>
          <p:nvPr/>
        </p:nvSpPr>
        <p:spPr>
          <a:xfrm rot="-1609163">
            <a:off x="7762762" y="1889552"/>
            <a:ext cx="217420" cy="2076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8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>
              <a:solidFill>
                <a:srgbClr val="FFFFFF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524000" y="1275606"/>
          <a:ext cx="6096000" cy="332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826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ISTILAH MANUSIA DALAM AL-QURAN</a:t>
            </a:r>
            <a:endParaRPr dirty="0"/>
          </a:p>
        </p:txBody>
      </p:sp>
      <p:sp>
        <p:nvSpPr>
          <p:cNvPr id="787" name="Google Shape;78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789" name="Google Shape;789;p31"/>
          <p:cNvSpPr/>
          <p:nvPr/>
        </p:nvSpPr>
        <p:spPr>
          <a:xfrm>
            <a:off x="6656707" y="2188344"/>
            <a:ext cx="2699793" cy="1112275"/>
          </a:xfrm>
          <a:prstGeom prst="chevron">
            <a:avLst>
              <a:gd name="adj" fmla="val 50000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400" b="1" dirty="0" smtClean="0">
                <a:solidFill>
                  <a:srgbClr val="FFFFFF"/>
                </a:solidFill>
                <a:latin typeface="Aharoni" pitchFamily="2" charset="-79"/>
                <a:ea typeface="Montserrat"/>
                <a:cs typeface="Aharoni" pitchFamily="2" charset="-79"/>
                <a:sym typeface="Montserrat"/>
              </a:rPr>
              <a:t>AN-NAS</a:t>
            </a:r>
            <a:endParaRPr sz="2400" b="1" dirty="0">
              <a:solidFill>
                <a:srgbClr val="FFFFFF"/>
              </a:solidFill>
              <a:latin typeface="Aharoni" pitchFamily="2" charset="-79"/>
              <a:ea typeface="Montserrat"/>
              <a:cs typeface="Aharoni" pitchFamily="2" charset="-79"/>
              <a:sym typeface="Montserrat"/>
            </a:endParaRPr>
          </a:p>
        </p:txBody>
      </p:sp>
      <p:grpSp>
        <p:nvGrpSpPr>
          <p:cNvPr id="791" name="Google Shape;791;p31"/>
          <p:cNvGrpSpPr/>
          <p:nvPr/>
        </p:nvGrpSpPr>
        <p:grpSpPr>
          <a:xfrm>
            <a:off x="0" y="1189989"/>
            <a:ext cx="2699792" cy="5486217"/>
            <a:chOff x="0" y="1189989"/>
            <a:chExt cx="3546900" cy="3471851"/>
          </a:xfrm>
        </p:grpSpPr>
        <p:sp>
          <p:nvSpPr>
            <p:cNvPr id="792" name="Google Shape;792;p31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F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93" name="Google Shape;793;p31"/>
            <p:cNvSpPr txBox="1"/>
            <p:nvPr/>
          </p:nvSpPr>
          <p:spPr>
            <a:xfrm>
              <a:off x="0" y="1896933"/>
              <a:ext cx="3073891" cy="2764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US" sz="2400" dirty="0" smtClean="0"/>
                <a:t>QS</a:t>
              </a:r>
              <a:r>
                <a:rPr lang="en-US" sz="2400" dirty="0"/>
                <a:t>. Al </a:t>
              </a:r>
              <a:r>
                <a:rPr lang="en-US" sz="2400" dirty="0" err="1"/>
                <a:t>A’rof</a:t>
              </a:r>
              <a:r>
                <a:rPr lang="en-US" sz="2400" dirty="0"/>
                <a:t>: 31</a:t>
              </a:r>
              <a:endParaRPr lang="id-ID" sz="2400" dirty="0"/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794" name="Google Shape;794;p31"/>
          <p:cNvGrpSpPr/>
          <p:nvPr/>
        </p:nvGrpSpPr>
        <p:grpSpPr>
          <a:xfrm>
            <a:off x="2094180" y="2289641"/>
            <a:ext cx="2520280" cy="2928917"/>
            <a:chOff x="2938568" y="1743907"/>
            <a:chExt cx="3305700" cy="2928917"/>
          </a:xfrm>
        </p:grpSpPr>
        <p:sp>
          <p:nvSpPr>
            <p:cNvPr id="795" name="Google Shape;795;p31"/>
            <p:cNvSpPr/>
            <p:nvPr/>
          </p:nvSpPr>
          <p:spPr>
            <a:xfrm>
              <a:off x="2938568" y="1743907"/>
              <a:ext cx="3305700" cy="1010979"/>
            </a:xfrm>
            <a:prstGeom prst="chevron">
              <a:avLst>
                <a:gd name="adj" fmla="val 50000"/>
              </a:avLst>
            </a:prstGeom>
            <a:solidFill>
              <a:srgbClr val="FFA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400" b="1" dirty="0" smtClean="0">
                  <a:solidFill>
                    <a:srgbClr val="FFFFFF"/>
                  </a:solidFill>
                  <a:latin typeface="Aharoni" pitchFamily="2" charset="-79"/>
                  <a:ea typeface="Montserrat"/>
                  <a:cs typeface="Aharoni" pitchFamily="2" charset="-79"/>
                  <a:sym typeface="Montserrat"/>
                </a:rPr>
                <a:t>BASYAR</a:t>
              </a:r>
              <a:endParaRPr sz="2400" b="1" dirty="0">
                <a:solidFill>
                  <a:srgbClr val="FFFFFF"/>
                </a:solidFill>
                <a:latin typeface="Aharoni" pitchFamily="2" charset="-79"/>
                <a:ea typeface="Montserrat"/>
                <a:cs typeface="Aharoni" pitchFamily="2" charset="-79"/>
                <a:sym typeface="Montserrat"/>
              </a:endParaRPr>
            </a:p>
          </p:txBody>
        </p:sp>
        <p:sp>
          <p:nvSpPr>
            <p:cNvPr id="796" name="Google Shape;796;p31"/>
            <p:cNvSpPr txBox="1"/>
            <p:nvPr/>
          </p:nvSpPr>
          <p:spPr>
            <a:xfrm>
              <a:off x="3478949" y="2412907"/>
              <a:ext cx="2236201" cy="2259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3" name="Google Shape;788;p31"/>
          <p:cNvGrpSpPr/>
          <p:nvPr/>
        </p:nvGrpSpPr>
        <p:grpSpPr>
          <a:xfrm>
            <a:off x="4452333" y="1178790"/>
            <a:ext cx="2540989" cy="3483050"/>
            <a:chOff x="5632317" y="1189775"/>
            <a:chExt cx="3305700" cy="3483050"/>
          </a:xfrm>
        </p:grpSpPr>
        <p:sp>
          <p:nvSpPr>
            <p:cNvPr id="14" name="Google Shape;789;p31"/>
            <p:cNvSpPr/>
            <p:nvPr/>
          </p:nvSpPr>
          <p:spPr>
            <a:xfrm>
              <a:off x="5632317" y="1189775"/>
              <a:ext cx="3305700" cy="1068352"/>
            </a:xfrm>
            <a:prstGeom prst="chevron">
              <a:avLst>
                <a:gd name="adj" fmla="val 50000"/>
              </a:avLst>
            </a:pr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d-ID" sz="2400" b="1" dirty="0" smtClean="0">
                  <a:solidFill>
                    <a:srgbClr val="FFFFFF"/>
                  </a:solidFill>
                  <a:latin typeface="Aharoni" pitchFamily="2" charset="-79"/>
                  <a:ea typeface="Montserrat"/>
                  <a:cs typeface="Aharoni" pitchFamily="2" charset="-79"/>
                  <a:sym typeface="Montserrat"/>
                </a:rPr>
                <a:t>INSAN</a:t>
              </a:r>
              <a:endParaRPr sz="2400" b="1" dirty="0">
                <a:solidFill>
                  <a:srgbClr val="FFFFFF"/>
                </a:solidFill>
                <a:latin typeface="Aharoni" pitchFamily="2" charset="-79"/>
                <a:ea typeface="Montserrat"/>
                <a:cs typeface="Aharoni" pitchFamily="2" charset="-79"/>
                <a:sym typeface="Montserrat"/>
              </a:endParaRPr>
            </a:p>
          </p:txBody>
        </p:sp>
        <p:sp>
          <p:nvSpPr>
            <p:cNvPr id="15" name="Google Shape;790;p31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16449" y="1513289"/>
            <a:ext cx="2323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BANI ADAM</a:t>
            </a:r>
            <a:endParaRPr lang="id-ID" sz="2400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1720" y="3353990"/>
            <a:ext cx="2605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QS. Al </a:t>
            </a:r>
            <a:r>
              <a:rPr lang="en-US" sz="2000" dirty="0" err="1"/>
              <a:t>Mukminun</a:t>
            </a:r>
            <a:r>
              <a:rPr lang="en-US" sz="2000" dirty="0"/>
              <a:t>: 33</a:t>
            </a:r>
            <a:endParaRPr lang="id-ID" sz="2000" dirty="0"/>
          </a:p>
        </p:txBody>
      </p:sp>
      <p:sp>
        <p:nvSpPr>
          <p:cNvPr id="4" name="Rectangle 3"/>
          <p:cNvSpPr/>
          <p:nvPr/>
        </p:nvSpPr>
        <p:spPr>
          <a:xfrm>
            <a:off x="4614460" y="2395680"/>
            <a:ext cx="23038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QS. Al </a:t>
            </a:r>
            <a:r>
              <a:rPr lang="en-US" sz="2400" dirty="0" smtClean="0"/>
              <a:t>ALA</a:t>
            </a:r>
            <a:r>
              <a:rPr lang="id-ID" sz="2400" dirty="0" smtClean="0"/>
              <a:t>Q</a:t>
            </a:r>
            <a:r>
              <a:rPr lang="en-US" sz="2400" dirty="0" smtClean="0"/>
              <a:t>’:</a:t>
            </a:r>
            <a:r>
              <a:rPr lang="en-US" sz="2400" dirty="0"/>
              <a:t>5</a:t>
            </a:r>
            <a:endParaRPr lang="id-ID" sz="2400" dirty="0"/>
          </a:p>
        </p:txBody>
      </p:sp>
      <p:sp>
        <p:nvSpPr>
          <p:cNvPr id="5" name="Rectangle 4"/>
          <p:cNvSpPr/>
          <p:nvPr/>
        </p:nvSpPr>
        <p:spPr>
          <a:xfrm>
            <a:off x="6804248" y="3400156"/>
            <a:ext cx="2392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QS. Al </a:t>
            </a:r>
            <a:r>
              <a:rPr lang="en-US" sz="2000" dirty="0" err="1"/>
              <a:t>Baqorah</a:t>
            </a:r>
            <a:r>
              <a:rPr lang="en-US" sz="2000" dirty="0"/>
              <a:t>: 21</a:t>
            </a:r>
            <a:endParaRPr lang="id-ID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11016"/>
            <a:ext cx="8077199" cy="464877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860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0050"/>
            <a:ext cx="8229600" cy="514350"/>
          </a:xfrm>
        </p:spPr>
        <p:txBody>
          <a:bodyPr/>
          <a:lstStyle/>
          <a:p>
            <a:pPr algn="ctr"/>
            <a:r>
              <a:rPr lang="id-ID" dirty="0" smtClean="0">
                <a:solidFill>
                  <a:srgbClr val="FF0000"/>
                </a:solidFill>
              </a:rPr>
              <a:t>ASAL – USUL MANUSIA</a:t>
            </a:r>
            <a:endParaRPr lang="id-ID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00" y="1214428"/>
            <a:ext cx="3000396" cy="3214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6" y="1214428"/>
            <a:ext cx="3187126" cy="314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5"/>
          <p:cNvSpPr/>
          <p:nvPr/>
        </p:nvSpPr>
        <p:spPr>
          <a:xfrm>
            <a:off x="3863625" y="1270001"/>
            <a:ext cx="4727226" cy="3680199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A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x-none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8" name="Google Shape;838;p35"/>
          <p:cNvSpPr/>
          <p:nvPr/>
        </p:nvSpPr>
        <p:spPr>
          <a:xfrm>
            <a:off x="4061442" y="620134"/>
            <a:ext cx="43317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Place </a:t>
            </a:r>
            <a:r>
              <a:rPr lang="en" sz="1000" dirty="0">
                <a:solidFill>
                  <a:srgbClr val="999999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your screenshot here</a:t>
            </a:r>
            <a:endParaRPr sz="1000" dirty="0">
              <a:solidFill>
                <a:srgbClr val="999999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39" name="Google Shape;83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840" name="Google Shape;840;p35"/>
          <p:cNvSpPr txBox="1">
            <a:spLocks noGrp="1"/>
          </p:cNvSpPr>
          <p:nvPr>
            <p:ph type="body" idx="4294967295"/>
          </p:nvPr>
        </p:nvSpPr>
        <p:spPr>
          <a:xfrm>
            <a:off x="561861" y="-164554"/>
            <a:ext cx="7848223" cy="13541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sz="1800" dirty="0" smtClean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PERSAMAAN DAN PERBEDAAN MANUSIA DENGAN MAKLUK LAINNYA</a:t>
            </a:r>
            <a:endParaRPr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94" y="1419622"/>
            <a:ext cx="4310490" cy="280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867" y="1132538"/>
            <a:ext cx="2314883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827;p34"/>
          <p:cNvGrpSpPr/>
          <p:nvPr/>
        </p:nvGrpSpPr>
        <p:grpSpPr>
          <a:xfrm>
            <a:off x="1435248" y="847256"/>
            <a:ext cx="2394739" cy="3810923"/>
            <a:chOff x="2112475" y="238125"/>
            <a:chExt cx="3395050" cy="5238750"/>
          </a:xfrm>
        </p:grpSpPr>
        <p:sp>
          <p:nvSpPr>
            <p:cNvPr id="10" name="Google Shape;828;p34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A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9;p34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FFC800"/>
            </a:solidFill>
            <a:ln w="9525" cap="flat" cmpd="sng">
              <a:solidFill>
                <a:srgbClr val="FFA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30;p34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FC800"/>
            </a:solidFill>
            <a:ln w="9525" cap="flat" cmpd="sng">
              <a:solidFill>
                <a:srgbClr val="FFA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31;p34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FFC800"/>
            </a:solidFill>
            <a:ln w="9525" cap="flat" cmpd="sng">
              <a:solidFill>
                <a:srgbClr val="FFA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7" name="Picture 5" descr="C:\Users\siba\Downloads\animasi bergerak ppt\5134c82d6c4ea1ju20gif20binggung1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8" y="2003134"/>
            <a:ext cx="1259780" cy="125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1"/>
          <p:cNvSpPr txBox="1">
            <a:spLocks noGrp="1"/>
          </p:cNvSpPr>
          <p:nvPr>
            <p:ph type="body" idx="1"/>
          </p:nvPr>
        </p:nvSpPr>
        <p:spPr>
          <a:xfrm>
            <a:off x="251520" y="1635646"/>
            <a:ext cx="828092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9" name="Google Shape;689;p21"/>
          <p:cNvSpPr txBox="1">
            <a:spLocks noGrp="1"/>
          </p:cNvSpPr>
          <p:nvPr>
            <p:ph type="title"/>
          </p:nvPr>
        </p:nvSpPr>
        <p:spPr>
          <a:xfrm>
            <a:off x="2123728" y="483518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>
                <a:solidFill>
                  <a:srgbClr val="FF0000"/>
                </a:solidFill>
              </a:rPr>
              <a:t>	FUNGSI DAN PERAN MANUSIA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91" name="Google Shape;691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51670"/>
            <a:ext cx="263857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siba\Downloads\animasi bergerak ppt\Shalat Sunnah Tarawih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2" y="2109589"/>
            <a:ext cx="220027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7" descr="Image result for animasi membaca alqur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" name="AutoShape 9" descr="Image result for animasi membaca alqur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5131" name="Picture 11" descr="Image result for animasi membaca alqur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784" y="3363838"/>
            <a:ext cx="2472102" cy="123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99" y="1487095"/>
            <a:ext cx="1846671" cy="184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139;p39"/>
          <p:cNvGrpSpPr/>
          <p:nvPr/>
        </p:nvGrpSpPr>
        <p:grpSpPr>
          <a:xfrm>
            <a:off x="7803170" y="160338"/>
            <a:ext cx="873286" cy="899244"/>
            <a:chOff x="5926225" y="921350"/>
            <a:chExt cx="517800" cy="504350"/>
          </a:xfrm>
        </p:grpSpPr>
        <p:sp>
          <p:nvSpPr>
            <p:cNvPr id="14" name="Google Shape;114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5" name="Google Shape;114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C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6" name="Google Shape;1142;p39"/>
          <p:cNvSpPr/>
          <p:nvPr/>
        </p:nvSpPr>
        <p:spPr>
          <a:xfrm>
            <a:off x="8178214" y="649577"/>
            <a:ext cx="714266" cy="52171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3"/>
          <p:cNvSpPr txBox="1">
            <a:spLocks noGrp="1"/>
          </p:cNvSpPr>
          <p:nvPr>
            <p:ph type="title"/>
          </p:nvPr>
        </p:nvSpPr>
        <p:spPr>
          <a:xfrm>
            <a:off x="742725" y="1652750"/>
            <a:ext cx="38922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TANGGUNG JAWAB MANUSIA SEBAGAI HAMBA ALLAH SWT</a:t>
            </a:r>
            <a:endParaRPr dirty="0"/>
          </a:p>
        </p:txBody>
      </p:sp>
      <p:sp>
        <p:nvSpPr>
          <p:cNvPr id="706" name="Google Shape;706;p23"/>
          <p:cNvSpPr txBox="1">
            <a:spLocks noGrp="1"/>
          </p:cNvSpPr>
          <p:nvPr>
            <p:ph type="body" idx="1"/>
          </p:nvPr>
        </p:nvSpPr>
        <p:spPr>
          <a:xfrm>
            <a:off x="742725" y="2227229"/>
            <a:ext cx="3892200" cy="22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Esensi</a:t>
            </a:r>
            <a:r>
              <a:rPr lang="en-US" dirty="0"/>
              <a:t> kata </a:t>
            </a:r>
            <a:r>
              <a:rPr lang="en-US" i="1" dirty="0" err="1"/>
              <a:t>Abdun</a:t>
            </a:r>
            <a:r>
              <a:rPr lang="en-US" i="1" dirty="0"/>
              <a:t> </a:t>
            </a:r>
            <a:r>
              <a:rPr lang="en-US" dirty="0"/>
              <a:t> (</a:t>
            </a:r>
            <a:r>
              <a:rPr lang="en-US" dirty="0" err="1"/>
              <a:t>hamba</a:t>
            </a:r>
            <a:r>
              <a:rPr lang="en-US" dirty="0"/>
              <a:t>)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ketaatan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 smtClean="0"/>
              <a:t>ketundukan</a:t>
            </a:r>
            <a:r>
              <a:rPr lang="id-ID" dirty="0" smtClean="0"/>
              <a:t>. Jadi tanggung jawab manusia sebagai hamba ALLAH SWT adalah taat, tunduk serta bertakwa.</a:t>
            </a:r>
          </a:p>
        </p:txBody>
      </p:sp>
      <p:pic>
        <p:nvPicPr>
          <p:cNvPr id="707" name="Google Shape;707;p23"/>
          <p:cNvPicPr preferRelativeResize="0"/>
          <p:nvPr/>
        </p:nvPicPr>
        <p:blipFill rotWithShape="1">
          <a:blip r:embed="rId3">
            <a:alphaModFix/>
          </a:blip>
          <a:srcRect l="17135" t="11418" r="17135" b="-4174"/>
          <a:stretch/>
        </p:blipFill>
        <p:spPr>
          <a:xfrm rot="5400000">
            <a:off x="5398925" y="758200"/>
            <a:ext cx="3855300" cy="36270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708" name="Google Shape;708;p23"/>
          <p:cNvSpPr txBox="1">
            <a:spLocks noGrp="1"/>
          </p:cNvSpPr>
          <p:nvPr>
            <p:ph type="sldNum" idx="12"/>
          </p:nvPr>
        </p:nvSpPr>
        <p:spPr>
          <a:xfrm>
            <a:off x="91992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709" name="Google Shape;709;p23"/>
          <p:cNvSpPr txBox="1">
            <a:spLocks noGrp="1"/>
          </p:cNvSpPr>
          <p:nvPr>
            <p:ph type="sldNum" idx="4294967295"/>
          </p:nvPr>
        </p:nvSpPr>
        <p:spPr>
          <a:xfrm>
            <a:off x="91992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3"/>
          <p:cNvSpPr txBox="1">
            <a:spLocks noGrp="1"/>
          </p:cNvSpPr>
          <p:nvPr>
            <p:ph type="title"/>
          </p:nvPr>
        </p:nvSpPr>
        <p:spPr>
          <a:xfrm>
            <a:off x="742725" y="1652750"/>
            <a:ext cx="3892200" cy="51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 smtClean="0"/>
              <a:t>TANGGUNG JAWAB MANUSIA SEBAGAI KHALIFAH ALLAH SWT</a:t>
            </a:r>
            <a:endParaRPr dirty="0"/>
          </a:p>
        </p:txBody>
      </p:sp>
      <p:sp>
        <p:nvSpPr>
          <p:cNvPr id="706" name="Google Shape;706;p23"/>
          <p:cNvSpPr txBox="1">
            <a:spLocks noGrp="1"/>
          </p:cNvSpPr>
          <p:nvPr>
            <p:ph type="body" idx="1"/>
          </p:nvPr>
        </p:nvSpPr>
        <p:spPr>
          <a:xfrm>
            <a:off x="742725" y="2227229"/>
            <a:ext cx="3892200" cy="22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Khalifah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wakil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pengganti</a:t>
            </a:r>
            <a:r>
              <a:rPr lang="en-US" dirty="0"/>
              <a:t> yang </a:t>
            </a:r>
            <a:r>
              <a:rPr lang="en-US" dirty="0" err="1"/>
              <a:t>memegang</a:t>
            </a:r>
            <a:r>
              <a:rPr lang="en-US" dirty="0"/>
              <a:t> </a:t>
            </a:r>
            <a:r>
              <a:rPr lang="en-US" dirty="0" err="1"/>
              <a:t>kekuasaan</a:t>
            </a:r>
            <a:r>
              <a:rPr lang="en-US" dirty="0"/>
              <a:t>.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khalifah</a:t>
            </a:r>
            <a:r>
              <a:rPr lang="en-US" dirty="0"/>
              <a:t>, </a:t>
            </a:r>
            <a:r>
              <a:rPr lang="en-US" dirty="0" err="1"/>
              <a:t>memegang</a:t>
            </a:r>
            <a:r>
              <a:rPr lang="en-US" dirty="0"/>
              <a:t> mandate </a:t>
            </a:r>
            <a:r>
              <a:rPr lang="en-US" dirty="0" err="1"/>
              <a:t>dari</a:t>
            </a:r>
            <a:r>
              <a:rPr lang="en-US" dirty="0"/>
              <a:t> Allah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mewujudkan</a:t>
            </a:r>
            <a:r>
              <a:rPr lang="en-US" dirty="0"/>
              <a:t> </a:t>
            </a:r>
            <a:r>
              <a:rPr lang="en-US" dirty="0" err="1"/>
              <a:t>kemakmuran</a:t>
            </a:r>
            <a:r>
              <a:rPr lang="en-US" dirty="0"/>
              <a:t> </a:t>
            </a:r>
            <a:r>
              <a:rPr lang="en-US" dirty="0" err="1"/>
              <a:t>dibumi</a:t>
            </a:r>
            <a:r>
              <a:rPr lang="en-US" dirty="0"/>
              <a:t>.</a:t>
            </a:r>
            <a:endParaRPr lang="id-ID" dirty="0" smtClean="0"/>
          </a:p>
        </p:txBody>
      </p:sp>
      <p:pic>
        <p:nvPicPr>
          <p:cNvPr id="707" name="Google Shape;707;p23"/>
          <p:cNvPicPr preferRelativeResize="0"/>
          <p:nvPr/>
        </p:nvPicPr>
        <p:blipFill rotWithShape="1">
          <a:blip r:embed="rId3">
            <a:alphaModFix/>
          </a:blip>
          <a:srcRect l="17135" t="11418" r="17135" b="-4174"/>
          <a:stretch/>
        </p:blipFill>
        <p:spPr>
          <a:xfrm rot="5400000">
            <a:off x="5398925" y="758200"/>
            <a:ext cx="3855300" cy="36270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708" name="Google Shape;708;p23"/>
          <p:cNvSpPr txBox="1">
            <a:spLocks noGrp="1"/>
          </p:cNvSpPr>
          <p:nvPr>
            <p:ph type="sldNum" idx="12"/>
          </p:nvPr>
        </p:nvSpPr>
        <p:spPr>
          <a:xfrm>
            <a:off x="91992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709" name="Google Shape;709;p23"/>
          <p:cNvSpPr txBox="1">
            <a:spLocks noGrp="1"/>
          </p:cNvSpPr>
          <p:nvPr>
            <p:ph type="sldNum" idx="4294967295"/>
          </p:nvPr>
        </p:nvSpPr>
        <p:spPr>
          <a:xfrm>
            <a:off x="919923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071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r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9FF4BBE8305F5B4F92D20BC834FD60E7" ma:contentTypeVersion="7" ma:contentTypeDescription="Buat sebuah dokumen baru." ma:contentTypeScope="" ma:versionID="afa7910a2ec61d870d1ac0f8d95a8a63">
  <xsd:schema xmlns:xsd="http://www.w3.org/2001/XMLSchema" xmlns:xs="http://www.w3.org/2001/XMLSchema" xmlns:p="http://schemas.microsoft.com/office/2006/metadata/properties" xmlns:ns2="8aec85fd-41ed-48df-a286-3e6b010fcb04" targetNamespace="http://schemas.microsoft.com/office/2006/metadata/properties" ma:root="true" ma:fieldsID="6453245422581823e851ebebd6f4734b" ns2:_="">
    <xsd:import namespace="8aec85fd-41ed-48df-a286-3e6b010fcb0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ec85fd-41ed-48df-a286-3e6b010fcb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6A327E-9535-4502-8275-7F66AD53228F}"/>
</file>

<file path=customXml/itemProps2.xml><?xml version="1.0" encoding="utf-8"?>
<ds:datastoreItem xmlns:ds="http://schemas.openxmlformats.org/officeDocument/2006/customXml" ds:itemID="{54872870-1811-447E-85B2-7B5AEA33B456}"/>
</file>

<file path=customXml/itemProps3.xml><?xml version="1.0" encoding="utf-8"?>
<ds:datastoreItem xmlns:ds="http://schemas.openxmlformats.org/officeDocument/2006/customXml" ds:itemID="{484D933A-11B9-4F73-ACE0-D7499DBED226}"/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294</Words>
  <Application>Microsoft Office PowerPoint</Application>
  <PresentationFormat>On-screen Show (16:9)</PresentationFormat>
  <Paragraphs>74</Paragraphs>
  <Slides>21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Aharoni</vt:lpstr>
      <vt:lpstr>Aparajita</vt:lpstr>
      <vt:lpstr>Arial</vt:lpstr>
      <vt:lpstr>Arial Black</vt:lpstr>
      <vt:lpstr>Calibri</vt:lpstr>
      <vt:lpstr>Century Gothic</vt:lpstr>
      <vt:lpstr>DecoType Naskh</vt:lpstr>
      <vt:lpstr>Futura XBlk BT</vt:lpstr>
      <vt:lpstr>Garamond</vt:lpstr>
      <vt:lpstr>Montserrat</vt:lpstr>
      <vt:lpstr>Montserrat ExtraBold</vt:lpstr>
      <vt:lpstr>Montserrat Light</vt:lpstr>
      <vt:lpstr>Times New Roman</vt:lpstr>
      <vt:lpstr>Traditional Arabic</vt:lpstr>
      <vt:lpstr>Verdana</vt:lpstr>
      <vt:lpstr>Wart template</vt:lpstr>
      <vt:lpstr>HAKEKAT MANUSIA</vt:lpstr>
      <vt:lpstr>1.     SIAPAKAH MANUSIA ITU???</vt:lpstr>
      <vt:lpstr>ISTILAH MANUSIA DALAM AL-QURAN</vt:lpstr>
      <vt:lpstr>PowerPoint Presentation</vt:lpstr>
      <vt:lpstr>ASAL – USUL MANUSIA</vt:lpstr>
      <vt:lpstr>PowerPoint Presentation</vt:lpstr>
      <vt:lpstr> FUNGSI DAN PERAN MANUSIA</vt:lpstr>
      <vt:lpstr>TANGGUNG JAWAB MANUSIA SEBAGAI HAMBA ALLAH SWT</vt:lpstr>
      <vt:lpstr>TANGGUNG JAWAB MANUSIA SEBAGAI KHALIFAH ALLAH SWT</vt:lpstr>
      <vt:lpstr>KESIMPULAN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HAKIKAT MANUSIA</dc:title>
  <dc:creator>siba</dc:creator>
  <cp:lastModifiedBy>user</cp:lastModifiedBy>
  <cp:revision>32</cp:revision>
  <dcterms:modified xsi:type="dcterms:W3CDTF">2019-09-04T21:50:22Z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0x0101009FF4BBE8305F5B4F92D20BC834FD60E7</vt:lpwstr>
  </property>
</Properties>
</file>